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46"/>
  </p:notesMasterIdLst>
  <p:sldIdLst>
    <p:sldId id="316" r:id="rId2"/>
    <p:sldId id="1691" r:id="rId3"/>
    <p:sldId id="3006" r:id="rId4"/>
    <p:sldId id="3007" r:id="rId5"/>
    <p:sldId id="2918" r:id="rId6"/>
    <p:sldId id="2777" r:id="rId7"/>
    <p:sldId id="2914" r:id="rId8"/>
    <p:sldId id="357" r:id="rId9"/>
    <p:sldId id="2927" r:id="rId10"/>
    <p:sldId id="577" r:id="rId11"/>
    <p:sldId id="1692" r:id="rId12"/>
    <p:sldId id="2825" r:id="rId13"/>
    <p:sldId id="2826" r:id="rId14"/>
    <p:sldId id="2827" r:id="rId15"/>
    <p:sldId id="2828" r:id="rId16"/>
    <p:sldId id="1675" r:id="rId17"/>
    <p:sldId id="1361" r:id="rId18"/>
    <p:sldId id="557" r:id="rId19"/>
    <p:sldId id="2942" r:id="rId20"/>
    <p:sldId id="2852" r:id="rId21"/>
    <p:sldId id="1768" r:id="rId22"/>
    <p:sldId id="558" r:id="rId23"/>
    <p:sldId id="2939" r:id="rId24"/>
    <p:sldId id="2952" r:id="rId25"/>
    <p:sldId id="1736" r:id="rId26"/>
    <p:sldId id="552" r:id="rId27"/>
    <p:sldId id="280" r:id="rId28"/>
    <p:sldId id="485" r:id="rId29"/>
    <p:sldId id="1778" r:id="rId30"/>
    <p:sldId id="2985" r:id="rId31"/>
    <p:sldId id="3008" r:id="rId32"/>
    <p:sldId id="2987" r:id="rId33"/>
    <p:sldId id="2988" r:id="rId34"/>
    <p:sldId id="2989" r:id="rId35"/>
    <p:sldId id="2999" r:id="rId36"/>
    <p:sldId id="3000" r:id="rId37"/>
    <p:sldId id="3001" r:id="rId38"/>
    <p:sldId id="3002" r:id="rId39"/>
    <p:sldId id="3003" r:id="rId40"/>
    <p:sldId id="3004" r:id="rId41"/>
    <p:sldId id="3005" r:id="rId42"/>
    <p:sldId id="2979" r:id="rId43"/>
    <p:sldId id="1669" r:id="rId44"/>
    <p:sldId id="398" r:id="rId45"/>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71F"/>
    <a:srgbClr val="E148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snapToGrid="0" snapToObjects="1">
      <p:cViewPr varScale="1">
        <p:scale>
          <a:sx n="90" d="100"/>
          <a:sy n="90" d="100"/>
        </p:scale>
        <p:origin x="816" y="84"/>
      </p:cViewPr>
      <p:guideLst>
        <p:guide orient="horz" pos="1620"/>
        <p:guide pos="2880"/>
      </p:guideLst>
    </p:cSldViewPr>
  </p:slideViewPr>
  <p:notesTextViewPr>
    <p:cViewPr>
      <p:scale>
        <a:sx n="3" d="2"/>
        <a:sy n="3" d="2"/>
      </p:scale>
      <p:origin x="0" y="0"/>
    </p:cViewPr>
  </p:notesTextViewPr>
  <p:sorterViewPr>
    <p:cViewPr varScale="1">
      <p:scale>
        <a:sx n="1" d="1"/>
        <a:sy n="1" d="1"/>
      </p:scale>
      <p:origin x="0" y="-9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666CD7B-C34A-4E19-8E64-69194A552A74}" type="datetimeFigureOut">
              <a:rPr lang="en-US" smtClean="0"/>
              <a:t>4/13/2022</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B1AD9F8-4580-422C-AC6F-6D27B836DD5E}" type="slidenum">
              <a:rPr lang="en-US" smtClean="0"/>
              <a:t>‹#›</a:t>
            </a:fld>
            <a:endParaRPr lang="en-US" dirty="0"/>
          </a:p>
        </p:txBody>
      </p:sp>
    </p:spTree>
    <p:extLst>
      <p:ext uri="{BB962C8B-B14F-4D97-AF65-F5344CB8AC3E}">
        <p14:creationId xmlns:p14="http://schemas.microsoft.com/office/powerpoint/2010/main" val="301196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3141F3-5430-4FA6-B3A2-DD35E9AAA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49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to use this to close this principle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3141F3-5430-4FA6-B3A2-DD35E9AAA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89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Calibri" panose="020F0502020204030204" pitchFamily="34" charset="0"/>
              </a:rPr>
              <a:t>IMPORTANT PAGE</a:t>
            </a:r>
            <a:endParaRPr lang="en-US" altLang="en-US" dirty="0">
              <a:latin typeface="Calibri" panose="020F050202020403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54063" indent="-288925">
              <a:defRPr sz="2500">
                <a:solidFill>
                  <a:schemeClr val="tx1"/>
                </a:solidFill>
                <a:latin typeface="Arial" panose="020B0604020202020204" pitchFamily="34" charset="0"/>
                <a:ea typeface="ＭＳ Ｐゴシック" panose="020B0600070205080204" pitchFamily="34" charset="-128"/>
              </a:defRPr>
            </a:lvl2pPr>
            <a:lvl3pPr marL="1160463" indent="-231775">
              <a:defRPr sz="2500">
                <a:solidFill>
                  <a:schemeClr val="tx1"/>
                </a:solidFill>
                <a:latin typeface="Arial" panose="020B0604020202020204" pitchFamily="34" charset="0"/>
                <a:ea typeface="ＭＳ Ｐゴシック" panose="020B0600070205080204" pitchFamily="34" charset="-128"/>
              </a:defRPr>
            </a:lvl3pPr>
            <a:lvl4pPr marL="1625600" indent="-231775">
              <a:defRPr sz="2500">
                <a:solidFill>
                  <a:schemeClr val="tx1"/>
                </a:solidFill>
                <a:latin typeface="Arial" panose="020B0604020202020204" pitchFamily="34" charset="0"/>
                <a:ea typeface="ＭＳ Ｐゴシック" panose="020B0600070205080204" pitchFamily="34" charset="-128"/>
              </a:defRPr>
            </a:lvl4pPr>
            <a:lvl5pPr marL="2090738" indent="-231775">
              <a:defRPr sz="2500">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A74DD4AB-B648-4C37-A97E-39A7E5B8C388}" type="slidenum">
              <a:rPr lang="en-US" altLang="en-US" sz="1200">
                <a:solidFill>
                  <a:srgbClr val="000000"/>
                </a:solidFill>
              </a:rPr>
              <a:pPr/>
              <a:t>26</a:t>
            </a:fld>
            <a:endParaRPr lang="en-US" altLang="en-US" sz="1200" dirty="0">
              <a:solidFill>
                <a:srgbClr val="000000"/>
              </a:solidFill>
            </a:endParaRPr>
          </a:p>
        </p:txBody>
      </p:sp>
    </p:spTree>
    <p:extLst>
      <p:ext uri="{BB962C8B-B14F-4D97-AF65-F5344CB8AC3E}">
        <p14:creationId xmlns:p14="http://schemas.microsoft.com/office/powerpoint/2010/main" val="346726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781DAE17-69EE-40CE-9F04-028FE1F55EBA}"/>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801F8FC8-F98E-421A-95D9-DC22C53A5F19}"/>
              </a:ext>
            </a:extLst>
          </p:cNvPr>
          <p:cNvSpPr>
            <a:spLocks noGrp="1"/>
          </p:cNvSpPr>
          <p:nvPr>
            <p:ph type="body" idx="1"/>
          </p:nvPr>
        </p:nvSpPr>
        <p:spPr/>
        <p:txBody>
          <a:bodyPr>
            <a:normAutofit/>
          </a:bodyPr>
          <a:lstStyle/>
          <a:p>
            <a:pPr>
              <a:defRPr/>
            </a:pPr>
            <a:r>
              <a:rPr lang="en-US" dirty="0">
                <a:latin typeface="+mn-lt"/>
                <a:ea typeface="+mn-ea"/>
                <a:cs typeface="+mn-cs"/>
              </a:rPr>
              <a:t>Look back at slide 39 for pivotal conversations and dimensions</a:t>
            </a:r>
          </a:p>
          <a:p>
            <a:pPr>
              <a:defRPr/>
            </a:pPr>
            <a:r>
              <a:rPr lang="en-US" dirty="0">
                <a:latin typeface="+mn-lt"/>
                <a:ea typeface="+mn-ea"/>
                <a:cs typeface="+mn-cs"/>
              </a:rPr>
              <a:t>Debrief each group and let people add to the list</a:t>
            </a:r>
          </a:p>
        </p:txBody>
      </p:sp>
      <p:sp>
        <p:nvSpPr>
          <p:cNvPr id="142340" name="Slide Number Placeholder 3">
            <a:extLst>
              <a:ext uri="{FF2B5EF4-FFF2-40B4-BE49-F238E27FC236}">
                <a16:creationId xmlns:a16="http://schemas.microsoft.com/office/drawing/2014/main" id="{C13D401C-3F1F-4BF1-AE2C-BF63938DAE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A07390D8-7A01-4DCD-AA5A-DC599B3EFE38}" type="slidenum">
              <a:rPr lang="en-US" altLang="en-US" sz="1200"/>
              <a:pPr/>
              <a:t>28</a:t>
            </a:fld>
            <a:endParaRPr lang="en-US" altLang="en-US" sz="1200"/>
          </a:p>
        </p:txBody>
      </p:sp>
    </p:spTree>
    <p:extLst>
      <p:ext uri="{BB962C8B-B14F-4D97-AF65-F5344CB8AC3E}">
        <p14:creationId xmlns:p14="http://schemas.microsoft.com/office/powerpoint/2010/main" val="330688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to use this to close this principle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3141F3-5430-4FA6-B3A2-DD35E9AAA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253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Goals:</a:t>
            </a:r>
            <a:br>
              <a:rPr lang="en-US" dirty="0">
                <a:effectLst/>
              </a:rPr>
            </a:br>
            <a:r>
              <a:rPr lang="en-US" dirty="0">
                <a:effectLst/>
              </a:rPr>
              <a:t>1.</a:t>
            </a:r>
            <a:r>
              <a:rPr lang="en-US" dirty="0"/>
              <a:t> Meet all clinical metrics to provide superior care for patients and meet CMS requirements for patient care </a:t>
            </a:r>
            <a:br>
              <a:rPr lang="en-US" dirty="0">
                <a:effectLst/>
              </a:rPr>
            </a:br>
            <a:r>
              <a:rPr lang="en-US" dirty="0">
                <a:effectLst/>
              </a:rPr>
              <a:t>2. </a:t>
            </a:r>
            <a:r>
              <a:rPr lang="en-US" dirty="0"/>
              <a:t>Meet all operational goals (specifically budget)</a:t>
            </a:r>
            <a:endParaRPr lang="en-US" dirty="0">
              <a:effectLst/>
            </a:endParaRPr>
          </a:p>
          <a:p>
            <a:r>
              <a:rPr lang="en-US" dirty="0"/>
              <a:t>**Around these two, having the right team in place is crucial, because without them, the goals cannot be met!</a:t>
            </a:r>
            <a:br>
              <a:rPr lang="en-US" dirty="0">
                <a:effectLst/>
              </a:rPr>
            </a:br>
            <a:br>
              <a:rPr lang="en-US" dirty="0">
                <a:effectLst/>
              </a:rPr>
            </a:br>
            <a:r>
              <a:rPr lang="en-US" dirty="0">
                <a:effectLst/>
              </a:rPr>
              <a:t>Struggles</a:t>
            </a:r>
            <a:br>
              <a:rPr lang="en-US" dirty="0">
                <a:effectLst/>
              </a:rPr>
            </a:br>
            <a:r>
              <a:rPr lang="en-US" dirty="0">
                <a:effectLst/>
              </a:rPr>
              <a:t>1. </a:t>
            </a:r>
            <a:r>
              <a:rPr lang="en-US" dirty="0"/>
              <a:t>TM Retention</a:t>
            </a:r>
            <a:br>
              <a:rPr lang="en-US" dirty="0">
                <a:effectLst/>
              </a:rPr>
            </a:br>
            <a:r>
              <a:rPr lang="en-US" dirty="0">
                <a:effectLst/>
              </a:rPr>
              <a:t>2.</a:t>
            </a:r>
            <a:r>
              <a:rPr lang="en-US" dirty="0"/>
              <a:t> Balancing competing priorities of all DaVita metrics (top goals for DaVita in 2015-2016 – be the clinical leader (lots of different metrics combined here, which their TMs like RNs, SWs and RDs are responsible for handling), create a special place (focus on TM retention, training and experience), Ops Excellence (meet budget with labor hours, treatment goals) and lastly Growth (accepting all new patient admissions to ensure we provide our high quality clinical care to everyone possible)</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B7CA3E-34E0-3142-8175-DD1906FFE36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76794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781DAE17-69EE-40CE-9F04-028FE1F55EBA}"/>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801F8FC8-F98E-421A-95D9-DC22C53A5F19}"/>
              </a:ext>
            </a:extLst>
          </p:cNvPr>
          <p:cNvSpPr>
            <a:spLocks noGrp="1"/>
          </p:cNvSpPr>
          <p:nvPr>
            <p:ph type="body" idx="1"/>
          </p:nvPr>
        </p:nvSpPr>
        <p:spPr/>
        <p:txBody>
          <a:bodyPr>
            <a:normAutofit/>
          </a:bodyPr>
          <a:lstStyle/>
          <a:p>
            <a:pPr>
              <a:defRPr/>
            </a:pPr>
            <a:endParaRPr lang="en-US" dirty="0">
              <a:latin typeface="+mn-lt"/>
              <a:ea typeface="+mn-ea"/>
              <a:cs typeface="+mn-cs"/>
            </a:endParaRPr>
          </a:p>
        </p:txBody>
      </p:sp>
      <p:sp>
        <p:nvSpPr>
          <p:cNvPr id="142340" name="Slide Number Placeholder 3">
            <a:extLst>
              <a:ext uri="{FF2B5EF4-FFF2-40B4-BE49-F238E27FC236}">
                <a16:creationId xmlns:a16="http://schemas.microsoft.com/office/drawing/2014/main" id="{C13D401C-3F1F-4BF1-AE2C-BF63938DAE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A07390D8-7A01-4DCD-AA5A-DC599B3EFE3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31197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to use this to close this principle</a:t>
            </a:r>
          </a:p>
        </p:txBody>
      </p:sp>
      <p:sp>
        <p:nvSpPr>
          <p:cNvPr id="4" name="Slide Number Placeholder 3"/>
          <p:cNvSpPr>
            <a:spLocks noGrp="1"/>
          </p:cNvSpPr>
          <p:nvPr>
            <p:ph type="sldNum" sz="quarter" idx="10"/>
          </p:nvPr>
        </p:nvSpPr>
        <p:spPr/>
        <p:txBody>
          <a:bodyPr/>
          <a:lstStyle/>
          <a:p>
            <a:pPr defTabSz="451988">
              <a:defRPr/>
            </a:pPr>
            <a:fld id="{A83141F3-5430-4FA6-B3A2-DD35E9AAAA4A}" type="slidenum">
              <a:rPr lang="en-US" smtClean="0">
                <a:solidFill>
                  <a:prstClr val="black"/>
                </a:solidFill>
                <a:latin typeface="Calibri" panose="020F0502020204030204"/>
              </a:rPr>
              <a:pPr defTabSz="451988">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4162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Group chat question</a:t>
            </a:r>
          </a:p>
          <a:p>
            <a:endParaRPr lang="en-US" dirty="0"/>
          </a:p>
        </p:txBody>
      </p:sp>
      <p:sp>
        <p:nvSpPr>
          <p:cNvPr id="4" name="Slide Number Placeholder 3"/>
          <p:cNvSpPr>
            <a:spLocks noGrp="1"/>
          </p:cNvSpPr>
          <p:nvPr>
            <p:ph type="sldNum" sz="quarter" idx="5"/>
          </p:nvPr>
        </p:nvSpPr>
        <p:spPr/>
        <p:txBody>
          <a:bodyPr/>
          <a:lstStyle/>
          <a:p>
            <a:fld id="{2B1AD9F8-4580-422C-AC6F-6D27B836DD5E}" type="slidenum">
              <a:rPr lang="en-US" smtClean="0"/>
              <a:pPr/>
              <a:t>3</a:t>
            </a:fld>
            <a:endParaRPr lang="en-US" dirty="0"/>
          </a:p>
        </p:txBody>
      </p:sp>
    </p:spTree>
    <p:extLst>
      <p:ext uri="{BB962C8B-B14F-4D97-AF65-F5344CB8AC3E}">
        <p14:creationId xmlns:p14="http://schemas.microsoft.com/office/powerpoint/2010/main" val="221661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45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CC75DEA-7A12-4C05-B6F3-B6B11E900311}" type="slidenum">
              <a:rPr kumimoji="0" lang="en-US" altLang="en-US" sz="1800" b="0" i="0" u="none" strike="noStrike" kern="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3076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endParaRPr lang="en-US" dirty="0">
              <a:latin typeface="Arial" pitchFamily="1" charset="0"/>
            </a:endParaRPr>
          </a:p>
        </p:txBody>
      </p:sp>
      <p:sp>
        <p:nvSpPr>
          <p:cNvPr id="38916" name="Slide Number Placeholder 3"/>
          <p:cNvSpPr>
            <a:spLocks noGrp="1"/>
          </p:cNvSpPr>
          <p:nvPr>
            <p:ph type="sldNum" sz="quarter" idx="5"/>
          </p:nvPr>
        </p:nvSpPr>
        <p:spPr>
          <a:noFill/>
          <a:ln>
            <a:miter lim="800000"/>
            <a:headEnd/>
            <a:tailEnd/>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E8F06C-57C8-F947-A4F4-04D975ABEEB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4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CDDBFF-7772-4D62-8E83-A1F2DACCF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95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Group chat question</a:t>
            </a:r>
          </a:p>
          <a:p>
            <a:endParaRPr lang="en-US" dirty="0"/>
          </a:p>
        </p:txBody>
      </p:sp>
      <p:sp>
        <p:nvSpPr>
          <p:cNvPr id="4" name="Slide Number Placeholder 3"/>
          <p:cNvSpPr>
            <a:spLocks noGrp="1"/>
          </p:cNvSpPr>
          <p:nvPr>
            <p:ph type="sldNum" sz="quarter" idx="5"/>
          </p:nvPr>
        </p:nvSpPr>
        <p:spPr/>
        <p:txBody>
          <a:bodyPr/>
          <a:lstStyle/>
          <a:p>
            <a:fld id="{2B1AD9F8-4580-422C-AC6F-6D27B836DD5E}" type="slidenum">
              <a:rPr lang="en-US" smtClean="0"/>
              <a:pPr/>
              <a:t>12</a:t>
            </a:fld>
            <a:endParaRPr lang="en-US" dirty="0"/>
          </a:p>
        </p:txBody>
      </p:sp>
    </p:spTree>
    <p:extLst>
      <p:ext uri="{BB962C8B-B14F-4D97-AF65-F5344CB8AC3E}">
        <p14:creationId xmlns:p14="http://schemas.microsoft.com/office/powerpoint/2010/main" val="23020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Group chat question</a:t>
            </a:r>
          </a:p>
          <a:p>
            <a:endParaRPr lang="en-US" dirty="0"/>
          </a:p>
        </p:txBody>
      </p:sp>
      <p:sp>
        <p:nvSpPr>
          <p:cNvPr id="4" name="Slide Number Placeholder 3"/>
          <p:cNvSpPr>
            <a:spLocks noGrp="1"/>
          </p:cNvSpPr>
          <p:nvPr>
            <p:ph type="sldNum" sz="quarter" idx="5"/>
          </p:nvPr>
        </p:nvSpPr>
        <p:spPr/>
        <p:txBody>
          <a:bodyPr/>
          <a:lstStyle/>
          <a:p>
            <a:fld id="{2B1AD9F8-4580-422C-AC6F-6D27B836DD5E}" type="slidenum">
              <a:rPr lang="en-US" smtClean="0"/>
              <a:pPr/>
              <a:t>14</a:t>
            </a:fld>
            <a:endParaRPr lang="en-US" dirty="0"/>
          </a:p>
        </p:txBody>
      </p:sp>
    </p:spTree>
    <p:extLst>
      <p:ext uri="{BB962C8B-B14F-4D97-AF65-F5344CB8AC3E}">
        <p14:creationId xmlns:p14="http://schemas.microsoft.com/office/powerpoint/2010/main" val="3300039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Goals:</a:t>
            </a:r>
            <a:br>
              <a:rPr lang="en-US" dirty="0">
                <a:effectLst/>
              </a:rPr>
            </a:br>
            <a:r>
              <a:rPr lang="en-US" dirty="0">
                <a:effectLst/>
              </a:rPr>
              <a:t>1.</a:t>
            </a:r>
            <a:r>
              <a:rPr lang="en-US" dirty="0"/>
              <a:t> Meet all clinical metrics to provide superior care for patients and meet CMS requirements for patient care </a:t>
            </a:r>
            <a:br>
              <a:rPr lang="en-US" dirty="0">
                <a:effectLst/>
              </a:rPr>
            </a:br>
            <a:r>
              <a:rPr lang="en-US" dirty="0">
                <a:effectLst/>
              </a:rPr>
              <a:t>2. </a:t>
            </a:r>
            <a:r>
              <a:rPr lang="en-US" dirty="0"/>
              <a:t>Meet all operational goals (specifically budget)</a:t>
            </a:r>
            <a:endParaRPr lang="en-US" dirty="0">
              <a:effectLst/>
            </a:endParaRPr>
          </a:p>
          <a:p>
            <a:r>
              <a:rPr lang="en-US" dirty="0"/>
              <a:t>**Around these two, having the right team in place is crucial, because without them, the goals cannot be met!</a:t>
            </a:r>
            <a:br>
              <a:rPr lang="en-US" dirty="0">
                <a:effectLst/>
              </a:rPr>
            </a:br>
            <a:br>
              <a:rPr lang="en-US" dirty="0">
                <a:effectLst/>
              </a:rPr>
            </a:br>
            <a:r>
              <a:rPr lang="en-US" dirty="0">
                <a:effectLst/>
              </a:rPr>
              <a:t>Struggles</a:t>
            </a:r>
            <a:br>
              <a:rPr lang="en-US" dirty="0">
                <a:effectLst/>
              </a:rPr>
            </a:br>
            <a:r>
              <a:rPr lang="en-US" dirty="0">
                <a:effectLst/>
              </a:rPr>
              <a:t>1. </a:t>
            </a:r>
            <a:r>
              <a:rPr lang="en-US" dirty="0"/>
              <a:t>TM Retention</a:t>
            </a:r>
            <a:br>
              <a:rPr lang="en-US" dirty="0">
                <a:effectLst/>
              </a:rPr>
            </a:br>
            <a:r>
              <a:rPr lang="en-US" dirty="0">
                <a:effectLst/>
              </a:rPr>
              <a:t>2.</a:t>
            </a:r>
            <a:r>
              <a:rPr lang="en-US" dirty="0"/>
              <a:t> Balancing competing priorities of all DaVita metrics (top goals for DaVita in 2015-2016 – be the clinical leader (lots of different metrics combined here, which their TMs like RNs, SWs and RDs are responsible for handling), create a special place (focus on TM retention, training and experience), Ops Excellence (meet budget with labor hours, treatment goals) and lastly Growth (accepting all new patient admissions to ensure we provide our high quality clinical care to everyone possible)</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B7CA3E-34E0-3142-8175-DD1906FFE36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19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to use this to close this principle</a:t>
            </a:r>
          </a:p>
        </p:txBody>
      </p:sp>
      <p:sp>
        <p:nvSpPr>
          <p:cNvPr id="4" name="Slide Number Placeholder 3"/>
          <p:cNvSpPr>
            <a:spLocks noGrp="1"/>
          </p:cNvSpPr>
          <p:nvPr>
            <p:ph type="sldNum" sz="quarter" idx="10"/>
          </p:nvPr>
        </p:nvSpPr>
        <p:spPr/>
        <p:txBody>
          <a:bodyPr/>
          <a:lstStyle/>
          <a:p>
            <a:pPr defTabSz="451988">
              <a:defRPr/>
            </a:pPr>
            <a:fld id="{A83141F3-5430-4FA6-B3A2-DD35E9AAAA4A}" type="slidenum">
              <a:rPr lang="en-US" smtClean="0">
                <a:solidFill>
                  <a:prstClr val="black"/>
                </a:solidFill>
                <a:latin typeface="Calibri" panose="020F0502020204030204"/>
              </a:rPr>
              <a:pPr defTabSz="451988">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18510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1E99-009A-4C62-89EC-2F7FB798776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B23773B-E39F-4222-8343-0FCF9FBD325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678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077A-8D88-405A-A648-3476D61E6F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B39F0-31BF-40AF-92F1-B0D8221BD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1712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64BB3-F081-41B5-86DE-3DDBD40A583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BCFF49-110F-4330-9783-63F0687195A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8170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ounded Rectangle 6"/>
          <p:cNvSpPr/>
          <p:nvPr userDrawn="1"/>
        </p:nvSpPr>
        <p:spPr>
          <a:xfrm>
            <a:off x="381000" y="1200150"/>
            <a:ext cx="8382000" cy="2971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dirty="0"/>
          </a:p>
        </p:txBody>
      </p:sp>
      <p:sp>
        <p:nvSpPr>
          <p:cNvPr id="6" name="Text Placeholder 5"/>
          <p:cNvSpPr>
            <a:spLocks noGrp="1"/>
          </p:cNvSpPr>
          <p:nvPr>
            <p:ph type="body" sz="quarter" idx="11"/>
          </p:nvPr>
        </p:nvSpPr>
        <p:spPr>
          <a:xfrm>
            <a:off x="381000" y="1200150"/>
            <a:ext cx="8382000" cy="2971800"/>
          </a:xfrm>
          <a:noFill/>
          <a:ln>
            <a:noFill/>
          </a:ln>
        </p:spPr>
        <p:style>
          <a:lnRef idx="2">
            <a:schemeClr val="accent3"/>
          </a:lnRef>
          <a:fillRef idx="1">
            <a:schemeClr val="lt1"/>
          </a:fillRef>
          <a:effectRef idx="0">
            <a:schemeClr val="accent3"/>
          </a:effectRef>
          <a:fontRef idx="none"/>
        </p:style>
        <p:txBody>
          <a:bodyPr anchor="ctr"/>
          <a:lstStyle>
            <a:lvl1pPr marL="0" indent="0" algn="ctr">
              <a:spcBef>
                <a:spcPts val="0"/>
              </a:spcBef>
              <a:spcAft>
                <a:spcPts val="450"/>
              </a:spcAft>
              <a:defRPr b="1" i="0">
                <a:solidFill>
                  <a:schemeClr val="accent2">
                    <a:lumMod val="75000"/>
                  </a:schemeClr>
                </a:solidFill>
                <a:latin typeface="News Gothic MT"/>
                <a:cs typeface="News Gothic MT"/>
              </a:defRPr>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356181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 y="1085850"/>
            <a:ext cx="4152900" cy="3429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91456" y="1085850"/>
            <a:ext cx="4152900" cy="3429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3"/>
          <p:cNvSpPr>
            <a:spLocks noGrp="1"/>
          </p:cNvSpPr>
          <p:nvPr>
            <p:ph type="title"/>
          </p:nvPr>
        </p:nvSpPr>
        <p:spPr>
          <a:xfrm>
            <a:off x="182880" y="137160"/>
            <a:ext cx="8778240" cy="85725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61947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 y="1151335"/>
            <a:ext cx="4206240"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82880" y="1631156"/>
            <a:ext cx="420624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151335"/>
            <a:ext cx="4206240"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54880" y="1631156"/>
            <a:ext cx="420624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82880" y="137160"/>
            <a:ext cx="8778240" cy="85725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58899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4" name="Title Placeholder 13"/>
          <p:cNvSpPr>
            <a:spLocks noGrp="1"/>
          </p:cNvSpPr>
          <p:nvPr>
            <p:ph type="title"/>
          </p:nvPr>
        </p:nvSpPr>
        <p:spPr>
          <a:xfrm>
            <a:off x="182880" y="137160"/>
            <a:ext cx="8778240" cy="85725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098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14502"/>
            <a:ext cx="7772400" cy="1021556"/>
          </a:xfrm>
          <a:prstGeom prst="rect">
            <a:avLst/>
          </a:prstGeom>
        </p:spPr>
        <p:txBody>
          <a:bodyPr/>
          <a:lstStyle>
            <a:lvl1pPr algn="ctr">
              <a:defRPr sz="3000" b="1" cap="all">
                <a:solidFill>
                  <a:srgbClr val="2761A7"/>
                </a:solidFill>
              </a:defRPr>
            </a:lvl1pPr>
          </a:lstStyle>
          <a:p>
            <a:r>
              <a:rPr lang="en-US" dirty="0"/>
              <a:t>Click to edit Master title style</a:t>
            </a:r>
          </a:p>
        </p:txBody>
      </p:sp>
    </p:spTree>
    <p:extLst>
      <p:ext uri="{BB962C8B-B14F-4D97-AF65-F5344CB8AC3E}">
        <p14:creationId xmlns:p14="http://schemas.microsoft.com/office/powerpoint/2010/main" val="3284163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14502"/>
            <a:ext cx="7772400" cy="1021556"/>
          </a:xfrm>
          <a:prstGeom prst="rect">
            <a:avLst/>
          </a:prstGeom>
        </p:spPr>
        <p:txBody>
          <a:bodyPr/>
          <a:lstStyle>
            <a:lvl1pPr algn="l">
              <a:defRPr sz="3000" b="1" cap="all">
                <a:solidFill>
                  <a:srgbClr val="2761A7"/>
                </a:solidFill>
              </a:defRPr>
            </a:lvl1pPr>
          </a:lstStyle>
          <a:p>
            <a:r>
              <a:rPr lang="en-US" dirty="0"/>
              <a:t>Click to edit Master title style</a:t>
            </a:r>
          </a:p>
        </p:txBody>
      </p:sp>
    </p:spTree>
    <p:extLst>
      <p:ext uri="{BB962C8B-B14F-4D97-AF65-F5344CB8AC3E}">
        <p14:creationId xmlns:p14="http://schemas.microsoft.com/office/powerpoint/2010/main" val="88387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74" y="1391840"/>
            <a:ext cx="8038777"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0" y="4360069"/>
            <a:ext cx="9144000" cy="8339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lide Number Placeholder 5"/>
          <p:cNvSpPr>
            <a:spLocks noGrp="1"/>
          </p:cNvSpPr>
          <p:nvPr>
            <p:ph type="sldNum" sz="quarter" idx="12"/>
          </p:nvPr>
        </p:nvSpPr>
        <p:spPr>
          <a:xfrm>
            <a:off x="6972300" y="4486426"/>
            <a:ext cx="2057400" cy="273844"/>
          </a:xfrm>
          <a:prstGeom prst="rect">
            <a:avLst/>
          </a:prstGeom>
        </p:spPr>
        <p:txBody>
          <a:bodyPr/>
          <a:lstStyle>
            <a:lvl1pPr>
              <a:defRPr>
                <a:solidFill>
                  <a:schemeClr val="bg2"/>
                </a:solidFill>
              </a:defRPr>
            </a:lvl1pPr>
          </a:lstStyle>
          <a:p>
            <a:r>
              <a:rPr lang="en-US" dirty="0"/>
              <a:t>Slide </a:t>
            </a:r>
            <a:fld id="{6D22F896-40B5-4ADD-8801-0D06FADFA095}" type="slidenum">
              <a:rPr lang="en-US" smtClean="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36227"/>
            <a:ext cx="3964711" cy="707273"/>
          </a:xfrm>
          <a:prstGeom prst="rect">
            <a:avLst/>
          </a:prstGeom>
        </p:spPr>
      </p:pic>
      <p:sp>
        <p:nvSpPr>
          <p:cNvPr id="13" name="TextBox 12"/>
          <p:cNvSpPr txBox="1"/>
          <p:nvPr userDrawn="1"/>
        </p:nvSpPr>
        <p:spPr>
          <a:xfrm>
            <a:off x="5997844" y="4754676"/>
            <a:ext cx="3031856" cy="461665"/>
          </a:xfrm>
          <a:prstGeom prst="rect">
            <a:avLst/>
          </a:prstGeom>
          <a:noFill/>
        </p:spPr>
        <p:txBody>
          <a:bodyPr wrap="square" rtlCol="0">
            <a:spAutoFit/>
          </a:bodyPr>
          <a:lstStyle/>
          <a:p>
            <a:pPr marL="0" marR="0" indent="0" algn="r" defTabSz="342900" rtl="0" eaLnBrk="1" fontAlgn="auto" latinLnBrk="0" hangingPunct="1">
              <a:lnSpc>
                <a:spcPct val="100000"/>
              </a:lnSpc>
              <a:spcBef>
                <a:spcPts val="0"/>
              </a:spcBef>
              <a:spcAft>
                <a:spcPts val="0"/>
              </a:spcAft>
              <a:buClrTx/>
              <a:buSzTx/>
              <a:buFontTx/>
              <a:buNone/>
              <a:tabLst/>
              <a:defRPr/>
            </a:pPr>
            <a:r>
              <a:rPr lang="en-US" sz="1050" dirty="0">
                <a:solidFill>
                  <a:schemeClr val="bg2"/>
                </a:solidFill>
              </a:rPr>
              <a:t>© The Relationship Capital Group, 2008 - 2016</a:t>
            </a:r>
          </a:p>
          <a:p>
            <a:endParaRPr lang="en-US" sz="1350" dirty="0"/>
          </a:p>
        </p:txBody>
      </p:sp>
      <p:sp>
        <p:nvSpPr>
          <p:cNvPr id="2" name="Rectangle 1"/>
          <p:cNvSpPr/>
          <p:nvPr userDrawn="1"/>
        </p:nvSpPr>
        <p:spPr>
          <a:xfrm>
            <a:off x="0" y="0"/>
            <a:ext cx="9144000" cy="51932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59307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44D1-8AA9-4472-A71B-2D2DCDA40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2320A5-0CDD-4290-BC79-98556DB66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778" y="4632723"/>
            <a:ext cx="1741571" cy="377185"/>
          </a:xfrm>
          <a:prstGeom prst="rect">
            <a:avLst/>
          </a:prstGeom>
        </p:spPr>
      </p:pic>
      <p:sp>
        <p:nvSpPr>
          <p:cNvPr id="5" name="TextBox 4"/>
          <p:cNvSpPr txBox="1"/>
          <p:nvPr userDrawn="1"/>
        </p:nvSpPr>
        <p:spPr>
          <a:xfrm>
            <a:off x="6274468" y="4902186"/>
            <a:ext cx="2328110" cy="200055"/>
          </a:xfrm>
          <a:prstGeom prst="rect">
            <a:avLst/>
          </a:prstGeom>
          <a:solidFill>
            <a:schemeClr val="bg1"/>
          </a:solid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Arial" panose="020B0604020202020204" pitchFamily="34" charset="0"/>
                <a:cs typeface="Arial" panose="020B0604020202020204" pitchFamily="34" charset="0"/>
              </a:rPr>
              <a:t>© The Relationship Capital Group, 2008 - 2019</a:t>
            </a:r>
          </a:p>
        </p:txBody>
      </p:sp>
    </p:spTree>
    <p:extLst>
      <p:ext uri="{BB962C8B-B14F-4D97-AF65-F5344CB8AC3E}">
        <p14:creationId xmlns:p14="http://schemas.microsoft.com/office/powerpoint/2010/main" val="334321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8968-FA74-4A79-955A-0AEDD4C9294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8116E8-705E-4390-BF28-20CA43F2345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0412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803E-2333-4E57-8AF2-CEBB5C42C3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B7732-CB26-42A9-AE64-29ED2B26891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1ED8F0-958A-4258-B29E-DADAB9F423D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116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59EBC-7C85-446C-BAAA-99C51EED008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E71544-68FF-4BA0-83D0-CDC149EEE61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884E7-D63B-4092-A76D-EDDEB17B2EE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30461A-771F-49C0-810C-49E404DD30E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BF5FFE-2C4A-42E4-81BC-FACCC7029B4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53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94A5-4C39-423C-8CDA-B6C19352B60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601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05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D0A4-CEDD-4B9F-8676-9E85B37D053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7CE0277-C056-422C-A4D0-96E7F79099F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1E8327-D071-49C1-B311-458D85964A9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7161741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04F9-2EDD-40F5-89FC-242D7814D46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B07DF6B-E5C9-4CB3-9611-56C9BB5D67C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0293C063-67C8-4960-8D87-EB391DB7D8E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24249717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027E8A-94BE-473F-B12D-4BDC1D620F9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97F481-4760-4A2F-897E-351CAD66BB2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35">
            <a:extLst>
              <a:ext uri="{FF2B5EF4-FFF2-40B4-BE49-F238E27FC236}">
                <a16:creationId xmlns:a16="http://schemas.microsoft.com/office/drawing/2014/main" id="{C124AB9D-B574-48BA-AE86-AD872ACAAE11}"/>
              </a:ext>
            </a:extLst>
          </p:cNvPr>
          <p:cNvSpPr>
            <a:spLocks noChangeShapeType="1"/>
          </p:cNvSpPr>
          <p:nvPr userDrawn="1"/>
        </p:nvSpPr>
        <p:spPr bwMode="auto">
          <a:xfrm>
            <a:off x="182880" y="4526280"/>
            <a:ext cx="8778240" cy="0"/>
          </a:xfrm>
          <a:prstGeom prst="line">
            <a:avLst/>
          </a:prstGeom>
          <a:noFill/>
          <a:ln w="12700">
            <a:solidFill>
              <a:schemeClr val="accent2"/>
            </a:solidFill>
            <a:round/>
            <a:headEnd/>
            <a:tailEnd/>
          </a:ln>
          <a:effectLst/>
        </p:spPr>
        <p:txBody>
          <a:bodyPr wrap="none" anchor="ctr"/>
          <a:lstStyle/>
          <a:p>
            <a:endParaRPr lang="en-US" sz="1350" dirty="0"/>
          </a:p>
        </p:txBody>
      </p:sp>
      <p:sp>
        <p:nvSpPr>
          <p:cNvPr id="9" name="TextBox 8">
            <a:extLst>
              <a:ext uri="{FF2B5EF4-FFF2-40B4-BE49-F238E27FC236}">
                <a16:creationId xmlns:a16="http://schemas.microsoft.com/office/drawing/2014/main" id="{361055BD-7C94-4C9C-B600-9A86A32BD215}"/>
              </a:ext>
            </a:extLst>
          </p:cNvPr>
          <p:cNvSpPr txBox="1"/>
          <p:nvPr userDrawn="1"/>
        </p:nvSpPr>
        <p:spPr>
          <a:xfrm>
            <a:off x="-173532" y="1390335"/>
            <a:ext cx="184731" cy="300082"/>
          </a:xfrm>
          <a:prstGeom prst="rect">
            <a:avLst/>
          </a:prstGeom>
          <a:noFill/>
        </p:spPr>
        <p:txBody>
          <a:bodyPr wrap="none" rtlCol="0">
            <a:spAutoFit/>
          </a:bodyPr>
          <a:lstStyle/>
          <a:p>
            <a:endParaRPr lang="en-US" sz="1350" dirty="0"/>
          </a:p>
        </p:txBody>
      </p:sp>
      <p:pic>
        <p:nvPicPr>
          <p:cNvPr id="10" name="Picture 9">
            <a:extLst>
              <a:ext uri="{FF2B5EF4-FFF2-40B4-BE49-F238E27FC236}">
                <a16:creationId xmlns:a16="http://schemas.microsoft.com/office/drawing/2014/main" id="{B792E447-BD82-4403-8B08-2759BF842574}"/>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09180" y="4639889"/>
            <a:ext cx="1533170" cy="362857"/>
          </a:xfrm>
          <a:prstGeom prst="rect">
            <a:avLst/>
          </a:prstGeom>
        </p:spPr>
      </p:pic>
      <p:pic>
        <p:nvPicPr>
          <p:cNvPr id="7" name="Picture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773778" y="4632723"/>
            <a:ext cx="1741571" cy="377185"/>
          </a:xfrm>
          <a:prstGeom prst="rect">
            <a:avLst/>
          </a:prstGeom>
        </p:spPr>
      </p:pic>
      <p:sp>
        <p:nvSpPr>
          <p:cNvPr id="11" name="TextBox 10"/>
          <p:cNvSpPr txBox="1"/>
          <p:nvPr userDrawn="1"/>
        </p:nvSpPr>
        <p:spPr>
          <a:xfrm>
            <a:off x="6274468" y="4902186"/>
            <a:ext cx="2328110" cy="200055"/>
          </a:xfrm>
          <a:prstGeom prst="rect">
            <a:avLst/>
          </a:prstGeom>
          <a:solidFill>
            <a:schemeClr val="bg1"/>
          </a:solid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Arial" panose="020B0604020202020204" pitchFamily="34" charset="0"/>
                <a:cs typeface="Arial" panose="020B0604020202020204" pitchFamily="34" charset="0"/>
              </a:rPr>
              <a:t>© The Relationship Capital Group, 2008 - 2019</a:t>
            </a:r>
          </a:p>
        </p:txBody>
      </p:sp>
    </p:spTree>
    <p:extLst>
      <p:ext uri="{BB962C8B-B14F-4D97-AF65-F5344CB8AC3E}">
        <p14:creationId xmlns:p14="http://schemas.microsoft.com/office/powerpoint/2010/main" val="169915894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3" r:id="rId12"/>
    <p:sldLayoutId id="2147483694" r:id="rId13"/>
    <p:sldLayoutId id="2147483695" r:id="rId14"/>
    <p:sldLayoutId id="2147483696" r:id="rId15"/>
    <p:sldLayoutId id="2147483697" r:id="rId16"/>
    <p:sldLayoutId id="2147483698" r:id="rId17"/>
    <p:sldLayoutId id="2147483699"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relcapgrou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john.white@achievenext.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745115" y="115151"/>
            <a:ext cx="6964944" cy="3785652"/>
          </a:xfrm>
          <a:prstGeom prst="rect">
            <a:avLst/>
          </a:prstGeom>
          <a:noFill/>
        </p:spPr>
        <p:txBody>
          <a:bodyPr wrap="square" rtlCol="0">
            <a:spAutoFit/>
          </a:bodyPr>
          <a:lstStyle/>
          <a:p>
            <a:pPr algn="r"/>
            <a:endParaRPr lang="en-US" sz="4000" dirty="0">
              <a:solidFill>
                <a:srgbClr val="DA471F"/>
              </a:solidFill>
            </a:endParaRPr>
          </a:p>
          <a:p>
            <a:pPr algn="r"/>
            <a:r>
              <a:rPr lang="en-US" sz="4000" dirty="0">
                <a:solidFill>
                  <a:srgbClr val="DA471F"/>
                </a:solidFill>
              </a:rPr>
              <a:t>   </a:t>
            </a:r>
          </a:p>
          <a:p>
            <a:pPr algn="ctr"/>
            <a:r>
              <a:rPr lang="en-US" sz="4000" b="1" dirty="0">
                <a:solidFill>
                  <a:srgbClr val="002060"/>
                </a:solidFill>
              </a:rPr>
              <a:t> </a:t>
            </a:r>
          </a:p>
          <a:p>
            <a:pPr algn="ctr"/>
            <a:r>
              <a:rPr lang="en-US" sz="4000" b="1" dirty="0">
                <a:solidFill>
                  <a:srgbClr val="002060"/>
                </a:solidFill>
              </a:rPr>
              <a:t>Target Conversations With Your Ideal Buyers  </a:t>
            </a:r>
          </a:p>
          <a:p>
            <a:pPr algn="ctr"/>
            <a:r>
              <a:rPr lang="en-US" sz="4000" b="1" dirty="0">
                <a:solidFill>
                  <a:srgbClr val="DA471F"/>
                </a:solidFill>
              </a:rPr>
              <a:t> </a:t>
            </a:r>
            <a:endParaRPr lang="en-US" sz="2800" b="1" dirty="0">
              <a:solidFill>
                <a:srgbClr val="DA471F"/>
              </a:solidFill>
            </a:endParaRPr>
          </a:p>
        </p:txBody>
      </p:sp>
      <p:sp>
        <p:nvSpPr>
          <p:cNvPr id="5" name="Subtitle 2"/>
          <p:cNvSpPr txBox="1">
            <a:spLocks/>
          </p:cNvSpPr>
          <p:nvPr/>
        </p:nvSpPr>
        <p:spPr>
          <a:xfrm>
            <a:off x="4413856" y="2038315"/>
            <a:ext cx="4195483" cy="93122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endParaRPr lang="en-US" sz="2000" dirty="0">
              <a:solidFill>
                <a:schemeClr val="tx1">
                  <a:lumMod val="65000"/>
                  <a:lumOff val="35000"/>
                </a:schemeClr>
              </a:solidFill>
            </a:endParaRPr>
          </a:p>
          <a:p>
            <a:pPr marL="0" indent="0" algn="r">
              <a:buNone/>
            </a:pPr>
            <a:r>
              <a:rPr lang="en-US" sz="2000" dirty="0">
                <a:solidFill>
                  <a:schemeClr val="tx1">
                    <a:lumMod val="65000"/>
                    <a:lumOff val="35000"/>
                  </a:schemeClr>
                </a:solidFill>
              </a:rPr>
              <a:t>:</a:t>
            </a:r>
          </a:p>
          <a:p>
            <a:pPr marL="0" indent="0" algn="r">
              <a:buNone/>
            </a:pPr>
            <a:endParaRPr lang="en-US" sz="2000" dirty="0">
              <a:solidFill>
                <a:schemeClr val="tx1">
                  <a:lumMod val="65000"/>
                  <a:lumOff val="35000"/>
                </a:schemeClr>
              </a:solidFill>
            </a:endParaRPr>
          </a:p>
          <a:p>
            <a:pPr marL="0" indent="0" algn="r">
              <a:buNone/>
            </a:pPr>
            <a:endParaRPr lang="en-US" sz="2000" dirty="0">
              <a:solidFill>
                <a:schemeClr val="tx1">
                  <a:lumMod val="65000"/>
                  <a:lumOff val="35000"/>
                </a:schemeClr>
              </a:solidFill>
            </a:endParaRPr>
          </a:p>
          <a:p>
            <a:pPr marL="0" indent="0" algn="r">
              <a:buNone/>
            </a:pPr>
            <a:endParaRPr lang="en-US" sz="2000" dirty="0">
              <a:solidFill>
                <a:schemeClr val="tx1">
                  <a:lumMod val="65000"/>
                  <a:lumOff val="35000"/>
                </a:schemeClr>
              </a:solidFill>
            </a:endParaRPr>
          </a:p>
        </p:txBody>
      </p:sp>
      <p:pic>
        <p:nvPicPr>
          <p:cNvPr id="7" name="Picture 6"/>
          <p:cNvPicPr>
            <a:picLocks noChangeAspect="1"/>
          </p:cNvPicPr>
          <p:nvPr/>
        </p:nvPicPr>
        <p:blipFill>
          <a:blip r:embed="rId2"/>
          <a:stretch>
            <a:fillRect/>
          </a:stretch>
        </p:blipFill>
        <p:spPr>
          <a:xfrm>
            <a:off x="349702" y="2433602"/>
            <a:ext cx="1628775" cy="2438400"/>
          </a:xfrm>
          <a:prstGeom prst="rect">
            <a:avLst/>
          </a:prstGeom>
        </p:spPr>
      </p:pic>
      <p:pic>
        <p:nvPicPr>
          <p:cNvPr id="2" name="Picture 1">
            <a:extLst>
              <a:ext uri="{FF2B5EF4-FFF2-40B4-BE49-F238E27FC236}">
                <a16:creationId xmlns:a16="http://schemas.microsoft.com/office/drawing/2014/main" id="{01FBF839-A7EA-4400-A113-F21017088D64}"/>
              </a:ext>
            </a:extLst>
          </p:cNvPr>
          <p:cNvPicPr>
            <a:picLocks noChangeAspect="1"/>
          </p:cNvPicPr>
          <p:nvPr/>
        </p:nvPicPr>
        <p:blipFill>
          <a:blip r:embed="rId3"/>
          <a:stretch>
            <a:fillRect/>
          </a:stretch>
        </p:blipFill>
        <p:spPr>
          <a:xfrm>
            <a:off x="73312" y="270244"/>
            <a:ext cx="3810330" cy="1133954"/>
          </a:xfrm>
          <a:prstGeom prst="rect">
            <a:avLst/>
          </a:prstGeom>
        </p:spPr>
      </p:pic>
    </p:spTree>
    <p:extLst>
      <p:ext uri="{BB962C8B-B14F-4D97-AF65-F5344CB8AC3E}">
        <p14:creationId xmlns:p14="http://schemas.microsoft.com/office/powerpoint/2010/main" val="207397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46941" y="67270"/>
            <a:ext cx="8038778" cy="994172"/>
          </a:xfrm>
        </p:spPr>
        <p:txBody>
          <a:bodyPr/>
          <a:lstStyle/>
          <a:p>
            <a:pPr eaLnBrk="1" hangingPunct="1"/>
            <a:r>
              <a:rPr lang="en-US" b="1" dirty="0">
                <a:solidFill>
                  <a:srgbClr val="DA471F"/>
                </a:solidFill>
              </a:rPr>
              <a:t>Relational Ladder®</a:t>
            </a:r>
          </a:p>
        </p:txBody>
      </p:sp>
      <p:pic>
        <p:nvPicPr>
          <p:cNvPr id="19461" name="Picture 4" descr="Fig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171575"/>
            <a:ext cx="308252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2B558A"/>
                </a:solidFill>
                <a:miter lim="800000"/>
                <a:headEnd/>
                <a:tailEnd/>
              </a14:hiddenLine>
            </a:ext>
          </a:extLst>
        </p:spPr>
      </p:pic>
      <p:sp>
        <p:nvSpPr>
          <p:cNvPr id="19462" name="Oval 5"/>
          <p:cNvSpPr>
            <a:spLocks noChangeArrowheads="1"/>
          </p:cNvSpPr>
          <p:nvPr/>
        </p:nvSpPr>
        <p:spPr bwMode="auto">
          <a:xfrm>
            <a:off x="3314700" y="3657600"/>
            <a:ext cx="1543050" cy="342900"/>
          </a:xfrm>
          <a:prstGeom prst="ellipse">
            <a:avLst/>
          </a:prstGeom>
          <a:noFill/>
          <a:ln w="38100">
            <a:solidFill>
              <a:srgbClr val="2B558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342892">
              <a:defRPr/>
            </a:pPr>
            <a:endParaRPr lang="en-US" sz="1350" dirty="0">
              <a:solidFill>
                <a:prstClr val="white"/>
              </a:solidFill>
              <a:latin typeface="Corbel" panose="020B0503020204020204"/>
            </a:endParaRPr>
          </a:p>
        </p:txBody>
      </p:sp>
      <p:sp>
        <p:nvSpPr>
          <p:cNvPr id="19463" name="Oval 6"/>
          <p:cNvSpPr>
            <a:spLocks noChangeArrowheads="1"/>
          </p:cNvSpPr>
          <p:nvPr/>
        </p:nvSpPr>
        <p:spPr bwMode="auto">
          <a:xfrm>
            <a:off x="5314950" y="3600450"/>
            <a:ext cx="1028700" cy="285750"/>
          </a:xfrm>
          <a:prstGeom prst="ellipse">
            <a:avLst/>
          </a:prstGeom>
          <a:noFill/>
          <a:ln w="38100">
            <a:solidFill>
              <a:srgbClr val="2B558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342892">
              <a:defRPr/>
            </a:pPr>
            <a:endParaRPr lang="en-US" sz="1350" dirty="0">
              <a:solidFill>
                <a:prstClr val="white"/>
              </a:solidFill>
              <a:latin typeface="Corbel" panose="020B0503020204020204"/>
            </a:endParaRPr>
          </a:p>
        </p:txBody>
      </p:sp>
    </p:spTree>
    <p:extLst>
      <p:ext uri="{BB962C8B-B14F-4D97-AF65-F5344CB8AC3E}">
        <p14:creationId xmlns:p14="http://schemas.microsoft.com/office/powerpoint/2010/main" val="215785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2957"/>
            <a:ext cx="7886700" cy="2271298"/>
          </a:xfrm>
        </p:spPr>
        <p:txBody>
          <a:bodyPr>
            <a:normAutofit/>
          </a:bodyPr>
          <a:lstStyle/>
          <a:p>
            <a:pPr algn="ctr"/>
            <a:r>
              <a:rPr lang="en-US" sz="5400" dirty="0">
                <a:solidFill>
                  <a:srgbClr val="DA471F"/>
                </a:solidFill>
              </a:rPr>
              <a:t>Dr. Fred</a:t>
            </a:r>
          </a:p>
        </p:txBody>
      </p:sp>
      <p:pic>
        <p:nvPicPr>
          <p:cNvPr id="3" name="Picture 2">
            <a:extLst>
              <a:ext uri="{FF2B5EF4-FFF2-40B4-BE49-F238E27FC236}">
                <a16:creationId xmlns:a16="http://schemas.microsoft.com/office/drawing/2014/main" id="{BCE73EFF-3346-4E69-AD94-E67C036D52A4}"/>
              </a:ext>
            </a:extLst>
          </p:cNvPr>
          <p:cNvPicPr>
            <a:picLocks noChangeAspect="1"/>
          </p:cNvPicPr>
          <p:nvPr/>
        </p:nvPicPr>
        <p:blipFill>
          <a:blip r:embed="rId2"/>
          <a:stretch>
            <a:fillRect/>
          </a:stretch>
        </p:blipFill>
        <p:spPr>
          <a:xfrm>
            <a:off x="2262754" y="2045778"/>
            <a:ext cx="4742481" cy="2271298"/>
          </a:xfrm>
          <a:prstGeom prst="rect">
            <a:avLst/>
          </a:prstGeom>
        </p:spPr>
      </p:pic>
    </p:spTree>
    <p:extLst>
      <p:ext uri="{BB962C8B-B14F-4D97-AF65-F5344CB8AC3E}">
        <p14:creationId xmlns:p14="http://schemas.microsoft.com/office/powerpoint/2010/main" val="384725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12</a:t>
            </a:fld>
            <a:endParaRPr lang="en-US" dirty="0"/>
          </a:p>
        </p:txBody>
      </p:sp>
      <p:sp>
        <p:nvSpPr>
          <p:cNvPr id="3" name="Title 2"/>
          <p:cNvSpPr>
            <a:spLocks noGrp="1"/>
          </p:cNvSpPr>
          <p:nvPr>
            <p:ph type="title" idx="4294967295"/>
          </p:nvPr>
        </p:nvSpPr>
        <p:spPr>
          <a:xfrm>
            <a:off x="0" y="273844"/>
            <a:ext cx="7886700" cy="994172"/>
          </a:xfrm>
        </p:spPr>
        <p:txBody>
          <a:bodyPr>
            <a:normAutofit fontScale="90000"/>
          </a:bodyPr>
          <a:lstStyle/>
          <a:p>
            <a:pPr algn="ct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r>
              <a:rPr lang="en-US" b="1" i="1" dirty="0">
                <a:solidFill>
                  <a:srgbClr val="DA471F"/>
                </a:solidFill>
              </a:rPr>
              <a:t>What % of decision makers expect salespeople to understand how their offerings contribute to their business outcomes? </a:t>
            </a:r>
          </a:p>
        </p:txBody>
      </p:sp>
    </p:spTree>
    <p:extLst>
      <p:ext uri="{BB962C8B-B14F-4D97-AF65-F5344CB8AC3E}">
        <p14:creationId xmlns:p14="http://schemas.microsoft.com/office/powerpoint/2010/main" val="378622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dirty="0">
              <a:solidFill>
                <a:srgbClr val="FF0000"/>
              </a:solidFill>
            </a:endParaRPr>
          </a:p>
        </p:txBody>
      </p:sp>
      <p:sp>
        <p:nvSpPr>
          <p:cNvPr id="4" name="Content Placeholder 3"/>
          <p:cNvSpPr>
            <a:spLocks noGrp="1"/>
          </p:cNvSpPr>
          <p:nvPr>
            <p:ph idx="1"/>
          </p:nvPr>
        </p:nvSpPr>
        <p:spPr/>
        <p:txBody>
          <a:bodyPr>
            <a:normAutofit/>
          </a:bodyPr>
          <a:lstStyle/>
          <a:p>
            <a:pPr>
              <a:buNone/>
            </a:pPr>
            <a:endParaRPr lang="en-US" sz="4500" dirty="0"/>
          </a:p>
          <a:p>
            <a:pPr>
              <a:buNone/>
            </a:pPr>
            <a:r>
              <a:rPr lang="en-US" sz="4500" dirty="0"/>
              <a:t>                    </a:t>
            </a:r>
            <a:r>
              <a:rPr lang="en-US" sz="4500" b="1" dirty="0">
                <a:solidFill>
                  <a:srgbClr val="002060"/>
                </a:solidFill>
              </a:rPr>
              <a:t>85%</a:t>
            </a:r>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13</a:t>
            </a:fld>
            <a:r>
              <a:rPr lang="en-US" dirty="0"/>
              <a:t> </a:t>
            </a:r>
          </a:p>
        </p:txBody>
      </p:sp>
      <p:sp>
        <p:nvSpPr>
          <p:cNvPr id="6" name="TextBox 5">
            <a:extLst>
              <a:ext uri="{FF2B5EF4-FFF2-40B4-BE49-F238E27FC236}">
                <a16:creationId xmlns:a16="http://schemas.microsoft.com/office/drawing/2014/main" id="{1124B827-1D27-43BC-9B1D-0D0913843C92}"/>
              </a:ext>
            </a:extLst>
          </p:cNvPr>
          <p:cNvSpPr txBox="1"/>
          <p:nvPr/>
        </p:nvSpPr>
        <p:spPr>
          <a:xfrm>
            <a:off x="6410739" y="3389242"/>
            <a:ext cx="2067338" cy="369332"/>
          </a:xfrm>
          <a:prstGeom prst="rect">
            <a:avLst/>
          </a:prstGeom>
          <a:noFill/>
        </p:spPr>
        <p:txBody>
          <a:bodyPr wrap="square">
            <a:spAutoFit/>
          </a:bodyPr>
          <a:lstStyle/>
          <a:p>
            <a:r>
              <a:rPr lang="en-US" b="1" dirty="0">
                <a:solidFill>
                  <a:srgbClr val="DA471F"/>
                </a:solidFill>
              </a:rPr>
              <a:t>Source: HubSpot</a:t>
            </a:r>
          </a:p>
        </p:txBody>
      </p:sp>
    </p:spTree>
    <p:extLst>
      <p:ext uri="{BB962C8B-B14F-4D97-AF65-F5344CB8AC3E}">
        <p14:creationId xmlns:p14="http://schemas.microsoft.com/office/powerpoint/2010/main" val="150710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14</a:t>
            </a:fld>
            <a:endParaRPr lang="en-US" dirty="0"/>
          </a:p>
        </p:txBody>
      </p:sp>
      <p:sp>
        <p:nvSpPr>
          <p:cNvPr id="2" name="Title 1"/>
          <p:cNvSpPr>
            <a:spLocks noGrp="1"/>
          </p:cNvSpPr>
          <p:nvPr>
            <p:ph type="title" idx="4294967295"/>
          </p:nvPr>
        </p:nvSpPr>
        <p:spPr>
          <a:xfrm>
            <a:off x="0" y="273844"/>
            <a:ext cx="7886700" cy="994172"/>
          </a:xfrm>
        </p:spPr>
        <p:txBody>
          <a:bodyPr>
            <a:normAutofit fontScale="90000"/>
          </a:bodyPr>
          <a:lstStyle/>
          <a:p>
            <a:pPr algn="ct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r>
              <a:rPr lang="en-US" dirty="0">
                <a:solidFill>
                  <a:srgbClr val="FF0000"/>
                </a:solidFill>
              </a:rPr>
              <a:t> </a:t>
            </a:r>
            <a:r>
              <a:rPr lang="en-US" b="1" i="1" dirty="0">
                <a:solidFill>
                  <a:srgbClr val="E14821"/>
                </a:solidFill>
              </a:rPr>
              <a:t>How many salespeople connect their solution to the outcomes of the decision maker’s business?</a:t>
            </a:r>
          </a:p>
        </p:txBody>
      </p:sp>
    </p:spTree>
    <p:extLst>
      <p:ext uri="{BB962C8B-B14F-4D97-AF65-F5344CB8AC3E}">
        <p14:creationId xmlns:p14="http://schemas.microsoft.com/office/powerpoint/2010/main" val="1025337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rgbClr val="FF0000"/>
              </a:solidFill>
            </a:endParaRPr>
          </a:p>
        </p:txBody>
      </p:sp>
      <p:sp>
        <p:nvSpPr>
          <p:cNvPr id="5" name="Content Placeholder 4"/>
          <p:cNvSpPr>
            <a:spLocks noGrp="1"/>
          </p:cNvSpPr>
          <p:nvPr>
            <p:ph idx="1"/>
          </p:nvPr>
        </p:nvSpPr>
        <p:spPr/>
        <p:txBody>
          <a:bodyPr>
            <a:normAutofit/>
          </a:bodyPr>
          <a:lstStyle/>
          <a:p>
            <a:pPr>
              <a:buNone/>
            </a:pPr>
            <a:endParaRPr lang="en-US" sz="4500" dirty="0"/>
          </a:p>
          <a:p>
            <a:pPr>
              <a:buNone/>
            </a:pPr>
            <a:r>
              <a:rPr lang="en-US" sz="4500" dirty="0"/>
              <a:t>                   </a:t>
            </a:r>
            <a:r>
              <a:rPr lang="en-US" sz="4500" dirty="0">
                <a:solidFill>
                  <a:srgbClr val="002060"/>
                </a:solidFill>
              </a:rPr>
              <a:t>&lt;</a:t>
            </a:r>
            <a:r>
              <a:rPr lang="en-US" sz="4500" b="1" dirty="0">
                <a:solidFill>
                  <a:srgbClr val="002060"/>
                </a:solidFill>
              </a:rPr>
              <a:t> 14%</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15</a:t>
            </a:fld>
            <a:r>
              <a:rPr lang="en-US" dirty="0"/>
              <a:t> </a:t>
            </a:r>
          </a:p>
        </p:txBody>
      </p:sp>
      <p:sp>
        <p:nvSpPr>
          <p:cNvPr id="6" name="TextBox 5">
            <a:extLst>
              <a:ext uri="{FF2B5EF4-FFF2-40B4-BE49-F238E27FC236}">
                <a16:creationId xmlns:a16="http://schemas.microsoft.com/office/drawing/2014/main" id="{18442106-EDC3-49AF-9C20-8E219AEBF136}"/>
              </a:ext>
            </a:extLst>
          </p:cNvPr>
          <p:cNvSpPr txBox="1"/>
          <p:nvPr/>
        </p:nvSpPr>
        <p:spPr>
          <a:xfrm>
            <a:off x="5903844" y="3512690"/>
            <a:ext cx="5764694" cy="369332"/>
          </a:xfrm>
          <a:prstGeom prst="rect">
            <a:avLst/>
          </a:prstGeom>
          <a:noFill/>
        </p:spPr>
        <p:txBody>
          <a:bodyPr wrap="square">
            <a:spAutoFit/>
          </a:bodyPr>
          <a:lstStyle/>
          <a:p>
            <a:r>
              <a:rPr lang="en-US" b="1" dirty="0">
                <a:solidFill>
                  <a:srgbClr val="DA471F"/>
                </a:solidFill>
              </a:rPr>
              <a:t>Source: HubSpot</a:t>
            </a:r>
          </a:p>
        </p:txBody>
      </p:sp>
    </p:spTree>
    <p:extLst>
      <p:ext uri="{BB962C8B-B14F-4D97-AF65-F5344CB8AC3E}">
        <p14:creationId xmlns:p14="http://schemas.microsoft.com/office/powerpoint/2010/main" val="3858598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2192" y="633984"/>
            <a:ext cx="9131808" cy="3078480"/>
          </a:xfrm>
          <a:prstGeom prst="rightArrow">
            <a:avLst/>
          </a:prstGeom>
          <a:solidFill>
            <a:srgbClr val="DA4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p:cNvSpPr txBox="1">
            <a:spLocks/>
          </p:cNvSpPr>
          <p:nvPr/>
        </p:nvSpPr>
        <p:spPr>
          <a:xfrm>
            <a:off x="12192" y="1605517"/>
            <a:ext cx="7419966" cy="84673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solidFill>
                  <a:schemeClr val="bg1"/>
                </a:solidFill>
                <a:effectLst>
                  <a:outerShdw blurRad="38100" dist="38100" dir="2700000" algn="tl">
                    <a:srgbClr val="000000">
                      <a:alpha val="43137"/>
                    </a:srgbClr>
                  </a:outerShdw>
                </a:effectLst>
                <a:latin typeface="Corbel" panose="020B0503020204020204" pitchFamily="34" charset="0"/>
                <a:cs typeface="Arial" panose="020B0604020202020204" pitchFamily="34" charset="0"/>
              </a:rPr>
              <a:t>Targeted Conversations</a:t>
            </a:r>
          </a:p>
        </p:txBody>
      </p:sp>
    </p:spTree>
    <p:extLst>
      <p:ext uri="{BB962C8B-B14F-4D97-AF65-F5344CB8AC3E}">
        <p14:creationId xmlns:p14="http://schemas.microsoft.com/office/powerpoint/2010/main" val="220184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E14821"/>
                </a:solidFill>
              </a:rPr>
              <a:t>Targeted Conversations</a:t>
            </a:r>
          </a:p>
        </p:txBody>
      </p:sp>
      <p:sp>
        <p:nvSpPr>
          <p:cNvPr id="3" name="Content Placeholder 2"/>
          <p:cNvSpPr>
            <a:spLocks noGrp="1"/>
          </p:cNvSpPr>
          <p:nvPr>
            <p:ph idx="1"/>
          </p:nvPr>
        </p:nvSpPr>
        <p:spPr>
          <a:xfrm>
            <a:off x="182881" y="1085850"/>
            <a:ext cx="8568747" cy="3429000"/>
          </a:xfrm>
        </p:spPr>
        <p:txBody>
          <a:bodyPr/>
          <a:lstStyle/>
          <a:p>
            <a:pPr marL="0" indent="0">
              <a:buNone/>
            </a:pPr>
            <a:r>
              <a:rPr lang="en-US" altLang="en-US" b="1" i="1" dirty="0">
                <a:solidFill>
                  <a:srgbClr val="002060"/>
                </a:solidFill>
                <a:ea typeface="ＭＳ Ｐゴシック" pitchFamily="34" charset="-128"/>
              </a:rPr>
              <a:t>Helps you align with the Persona of your contact</a:t>
            </a:r>
          </a:p>
          <a:p>
            <a:pPr marL="0" indent="0">
              <a:buNone/>
            </a:pPr>
            <a:endParaRPr lang="en-US" altLang="en-US" sz="1800" b="1" dirty="0">
              <a:solidFill>
                <a:srgbClr val="002060"/>
              </a:solidFill>
              <a:ea typeface="ＭＳ Ｐゴシック" pitchFamily="34" charset="-128"/>
            </a:endParaRPr>
          </a:p>
          <a:p>
            <a:pPr lvl="1"/>
            <a:r>
              <a:rPr lang="en-US" altLang="en-US" sz="2100" b="1" dirty="0">
                <a:solidFill>
                  <a:srgbClr val="002060"/>
                </a:solidFill>
                <a:ea typeface="ＭＳ Ｐゴシック" pitchFamily="34" charset="-128"/>
              </a:rPr>
              <a:t>Develop a pre-meeting plan</a:t>
            </a:r>
          </a:p>
          <a:p>
            <a:pPr marL="942952" lvl="2" indent="-342892"/>
            <a:r>
              <a:rPr lang="en-US" altLang="en-US" sz="2100" b="1" dirty="0">
                <a:solidFill>
                  <a:srgbClr val="002060"/>
                </a:solidFill>
                <a:ea typeface="ＭＳ Ｐゴシック" pitchFamily="34" charset="-128"/>
              </a:rPr>
              <a:t>   Considering their Goals and Struggles</a:t>
            </a:r>
          </a:p>
          <a:p>
            <a:pPr marL="942952" lvl="2" indent="-342892"/>
            <a:r>
              <a:rPr lang="en-US" altLang="en-US" sz="2100" b="1" dirty="0">
                <a:solidFill>
                  <a:srgbClr val="002060"/>
                </a:solidFill>
                <a:ea typeface="ＭＳ Ｐゴシック" pitchFamily="34" charset="-128"/>
              </a:rPr>
              <a:t>   Creating credibility advancing Discovery questions</a:t>
            </a:r>
          </a:p>
          <a:p>
            <a:pPr marL="942952" lvl="2" indent="-342892"/>
            <a:r>
              <a:rPr lang="en-US" altLang="en-US" sz="2100" b="1" dirty="0">
                <a:solidFill>
                  <a:srgbClr val="002060"/>
                </a:solidFill>
                <a:ea typeface="ＭＳ Ｐゴシック" pitchFamily="34" charset="-128"/>
              </a:rPr>
              <a:t>   Supported by a Value Proposition</a:t>
            </a:r>
            <a:endParaRPr lang="en-US" dirty="0">
              <a:solidFill>
                <a:srgbClr val="E44302"/>
              </a:solidFill>
            </a:endParaRPr>
          </a:p>
        </p:txBody>
      </p:sp>
      <p:sp>
        <p:nvSpPr>
          <p:cNvPr id="4" name="Slide Number Placeholder 3"/>
          <p:cNvSpPr>
            <a:spLocks noGrp="1"/>
          </p:cNvSpPr>
          <p:nvPr>
            <p:ph type="sldNum" sz="quarter" idx="10"/>
          </p:nvPr>
        </p:nvSpPr>
        <p:spPr>
          <a:xfrm>
            <a:off x="2132585" y="6394450"/>
            <a:ext cx="101701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83" fontAlgn="base">
              <a:spcBef>
                <a:spcPct val="0"/>
              </a:spcBef>
              <a:spcAft>
                <a:spcPct val="0"/>
              </a:spcAft>
              <a:defRPr/>
            </a:pPr>
            <a:fld id="{02A6E590-DB0F-431A-8188-3B729B29E334}" type="datetimeFigureOut">
              <a:rPr lang="en-US" smtClean="0"/>
              <a:pPr algn="r" defTabSz="685783" fontAlgn="base">
                <a:spcBef>
                  <a:spcPct val="0"/>
                </a:spcBef>
                <a:spcAft>
                  <a:spcPct val="0"/>
                </a:spcAft>
                <a:defRPr/>
              </a:pPr>
              <a:t>4/13/2022</a:t>
            </a:fld>
            <a:endParaRPr lang="en-US" sz="900" b="1" dirty="0">
              <a:solidFill>
                <a:srgbClr val="808080"/>
              </a:solidFill>
              <a:latin typeface="News Gothic MT"/>
            </a:endParaRPr>
          </a:p>
        </p:txBody>
      </p:sp>
      <p:sp>
        <p:nvSpPr>
          <p:cNvPr id="5" name="Footer Placeholder 4"/>
          <p:cNvSpPr>
            <a:spLocks noGrp="1"/>
          </p:cNvSpPr>
          <p:nvPr>
            <p:ph type="ftr" sz="quarter" idx="11"/>
          </p:nvPr>
        </p:nvSpPr>
        <p:spPr>
          <a:xfrm>
            <a:off x="3351787" y="6394450"/>
            <a:ext cx="505662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350" dirty="0">
              <a:solidFill>
                <a:srgbClr val="092D4F"/>
              </a:solidFill>
              <a:latin typeface="Arial" charset="0"/>
              <a:ea typeface="ＭＳ Ｐゴシック" pitchFamily="1" charset="-128"/>
            </a:endParaRPr>
          </a:p>
        </p:txBody>
      </p:sp>
    </p:spTree>
    <p:extLst>
      <p:ext uri="{BB962C8B-B14F-4D97-AF65-F5344CB8AC3E}">
        <p14:creationId xmlns:p14="http://schemas.microsoft.com/office/powerpoint/2010/main" val="483664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37160"/>
            <a:ext cx="7680960" cy="720090"/>
          </a:xfrm>
        </p:spPr>
        <p:txBody>
          <a:bodyPr>
            <a:noAutofit/>
          </a:bodyPr>
          <a:lstStyle/>
          <a:p>
            <a:pPr algn="l"/>
            <a:br>
              <a:rPr lang="en-US" sz="2700" dirty="0"/>
            </a:br>
            <a:r>
              <a:rPr lang="en-US" b="1" dirty="0">
                <a:solidFill>
                  <a:srgbClr val="DA471F"/>
                </a:solidFill>
              </a:rPr>
              <a:t>Decision Maker</a:t>
            </a:r>
            <a:br>
              <a:rPr lang="en-US" b="1" dirty="0">
                <a:solidFill>
                  <a:srgbClr val="DA471F"/>
                </a:solidFill>
              </a:rPr>
            </a:br>
            <a:r>
              <a:rPr lang="en-US" b="1" dirty="0">
                <a:solidFill>
                  <a:srgbClr val="DA471F"/>
                </a:solidFill>
              </a:rPr>
              <a:t>Persona: </a:t>
            </a:r>
            <a:r>
              <a:rPr lang="en-US" b="1" dirty="0">
                <a:solidFill>
                  <a:srgbClr val="002060"/>
                </a:solidFill>
              </a:rPr>
              <a:t>Plant Manager</a:t>
            </a:r>
          </a:p>
        </p:txBody>
      </p:sp>
      <p:sp>
        <p:nvSpPr>
          <p:cNvPr id="3" name="Content Placeholder 2"/>
          <p:cNvSpPr>
            <a:spLocks noGrp="1"/>
          </p:cNvSpPr>
          <p:nvPr>
            <p:ph idx="1"/>
          </p:nvPr>
        </p:nvSpPr>
        <p:spPr/>
        <p:txBody>
          <a:bodyPr>
            <a:normAutofit/>
          </a:bodyPr>
          <a:lstStyle/>
          <a:p>
            <a:pPr marL="0" indent="0">
              <a:buNone/>
            </a:pPr>
            <a:r>
              <a:rPr lang="en-US" altLang="en-US" b="1" dirty="0">
                <a:solidFill>
                  <a:srgbClr val="002060"/>
                </a:solidFill>
                <a:ea typeface="ＭＳ Ｐゴシック" pitchFamily="34" charset="-128"/>
              </a:rPr>
              <a:t>Identify the typical Goals and Struggles for this Persona</a:t>
            </a:r>
          </a:p>
          <a:p>
            <a:pPr marL="0" indent="0">
              <a:buNone/>
            </a:pPr>
            <a:endParaRPr lang="en-US" altLang="en-US" b="1" dirty="0">
              <a:solidFill>
                <a:srgbClr val="002060"/>
              </a:solidFill>
              <a:ea typeface="ＭＳ Ｐゴシック" pitchFamily="34" charset="-128"/>
            </a:endParaRPr>
          </a:p>
          <a:p>
            <a:pPr marL="0" indent="0">
              <a:buNone/>
            </a:pPr>
            <a:r>
              <a:rPr lang="en-US" altLang="en-US" b="1" dirty="0">
                <a:solidFill>
                  <a:srgbClr val="002060"/>
                </a:solidFill>
                <a:ea typeface="ＭＳ Ｐゴシック" pitchFamily="34" charset="-128"/>
              </a:rPr>
              <a:t>Goals:</a:t>
            </a:r>
          </a:p>
          <a:p>
            <a:pPr marL="342892" indent="-342892">
              <a:buFont typeface="Arial" pitchFamily="34" charset="0"/>
              <a:buAutoNum type="arabicPeriod"/>
            </a:pPr>
            <a:r>
              <a:rPr lang="en-US" altLang="en-US" b="1" dirty="0">
                <a:solidFill>
                  <a:srgbClr val="002060"/>
                </a:solidFill>
                <a:ea typeface="ＭＳ Ｐゴシック" pitchFamily="34" charset="-128"/>
              </a:rPr>
              <a:t>Reduce downtime</a:t>
            </a:r>
          </a:p>
          <a:p>
            <a:pPr marL="342892" indent="-342892">
              <a:buFont typeface="Arial" pitchFamily="34" charset="0"/>
              <a:buAutoNum type="arabicPeriod"/>
            </a:pPr>
            <a:r>
              <a:rPr lang="en-US" altLang="en-US" b="1" dirty="0">
                <a:solidFill>
                  <a:srgbClr val="002060"/>
                </a:solidFill>
                <a:ea typeface="ＭＳ Ｐゴシック" pitchFamily="34" charset="-128"/>
              </a:rPr>
              <a:t>________________________________________</a:t>
            </a:r>
          </a:p>
          <a:p>
            <a:pPr marL="0" indent="0">
              <a:buNone/>
            </a:pPr>
            <a:r>
              <a:rPr lang="en-US" altLang="en-US" b="1" dirty="0">
                <a:solidFill>
                  <a:srgbClr val="002060"/>
                </a:solidFill>
                <a:ea typeface="ＭＳ Ｐゴシック" pitchFamily="34" charset="-128"/>
              </a:rPr>
              <a:t>Struggles:</a:t>
            </a:r>
          </a:p>
          <a:p>
            <a:pPr marL="342892" indent="-342892">
              <a:buAutoNum type="arabicPeriod"/>
            </a:pPr>
            <a:r>
              <a:rPr lang="en-US" altLang="en-US" b="1" dirty="0">
                <a:solidFill>
                  <a:srgbClr val="002060"/>
                </a:solidFill>
                <a:ea typeface="ＭＳ Ｐゴシック" pitchFamily="34" charset="-128"/>
              </a:rPr>
              <a:t>Finding resources</a:t>
            </a:r>
          </a:p>
          <a:p>
            <a:pPr marL="342892" indent="-342892">
              <a:buAutoNum type="arabicPeriod"/>
            </a:pPr>
            <a:r>
              <a:rPr lang="en-US" altLang="en-US" b="1" dirty="0">
                <a:solidFill>
                  <a:srgbClr val="002060"/>
                </a:solidFill>
                <a:ea typeface="ＭＳ Ｐゴシック" pitchFamily="34" charset="-128"/>
              </a:rPr>
              <a:t>________________________________________</a:t>
            </a:r>
          </a:p>
          <a:p>
            <a:pPr marL="342892" indent="-342892">
              <a:buFont typeface="Arial" pitchFamily="34" charset="0"/>
              <a:buAutoNum type="arabicPeriod"/>
            </a:pPr>
            <a:endParaRPr lang="en-US" altLang="en-US" b="1" dirty="0">
              <a:solidFill>
                <a:srgbClr val="002060"/>
              </a:solidFill>
              <a:ea typeface="ＭＳ Ｐゴシック" pitchFamily="34" charset="-128"/>
            </a:endParaRPr>
          </a:p>
          <a:p>
            <a:endParaRPr lang="en-US" dirty="0"/>
          </a:p>
        </p:txBody>
      </p:sp>
      <p:sp>
        <p:nvSpPr>
          <p:cNvPr id="4" name="Slide Number Placeholder 3"/>
          <p:cNvSpPr>
            <a:spLocks noGrp="1"/>
          </p:cNvSpPr>
          <p:nvPr>
            <p:ph type="sldNum" sz="quarter" idx="10"/>
          </p:nvPr>
        </p:nvSpPr>
        <p:spPr>
          <a:xfrm>
            <a:off x="2132585" y="6394450"/>
            <a:ext cx="101701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83" fontAlgn="base">
              <a:spcBef>
                <a:spcPct val="0"/>
              </a:spcBef>
              <a:spcAft>
                <a:spcPct val="0"/>
              </a:spcAft>
              <a:defRPr/>
            </a:pPr>
            <a:fld id="{02A6E590-DB0F-431A-8188-3B729B29E334}" type="datetimeFigureOut">
              <a:rPr lang="en-US" smtClean="0"/>
              <a:pPr algn="r" defTabSz="685783" fontAlgn="base">
                <a:spcBef>
                  <a:spcPct val="0"/>
                </a:spcBef>
                <a:spcAft>
                  <a:spcPct val="0"/>
                </a:spcAft>
                <a:defRPr/>
              </a:pPr>
              <a:t>4/13/2022</a:t>
            </a:fld>
            <a:endParaRPr lang="en-US" sz="900" b="1" dirty="0">
              <a:solidFill>
                <a:srgbClr val="808080"/>
              </a:solidFill>
              <a:latin typeface="News Gothic MT"/>
            </a:endParaRPr>
          </a:p>
        </p:txBody>
      </p:sp>
      <p:sp>
        <p:nvSpPr>
          <p:cNvPr id="5" name="Footer Placeholder 4"/>
          <p:cNvSpPr>
            <a:spLocks noGrp="1"/>
          </p:cNvSpPr>
          <p:nvPr>
            <p:ph type="ftr" sz="quarter" idx="11"/>
          </p:nvPr>
        </p:nvSpPr>
        <p:spPr>
          <a:xfrm>
            <a:off x="3351787" y="6394450"/>
            <a:ext cx="505662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350" dirty="0">
              <a:solidFill>
                <a:srgbClr val="092D4F"/>
              </a:solidFill>
              <a:latin typeface="Arial" charset="0"/>
              <a:ea typeface="ＭＳ Ｐゴシック" pitchFamily="1" charset="-128"/>
            </a:endParaRPr>
          </a:p>
        </p:txBody>
      </p:sp>
    </p:spTree>
    <p:extLst>
      <p:ext uri="{BB962C8B-B14F-4D97-AF65-F5344CB8AC3E}">
        <p14:creationId xmlns:p14="http://schemas.microsoft.com/office/powerpoint/2010/main" val="5841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0" y="408214"/>
            <a:ext cx="9144000" cy="4004298"/>
          </a:xfrm>
          <a:prstGeom prst="rightArrow">
            <a:avLst/>
          </a:prstGeom>
          <a:solidFill>
            <a:srgbClr val="E14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defRPr/>
            </a:pPr>
            <a:endParaRPr lang="en-US" sz="1350" dirty="0">
              <a:solidFill>
                <a:prstClr val="white"/>
              </a:solidFill>
              <a:latin typeface="Corbel" panose="020B0503020204020204"/>
            </a:endParaRPr>
          </a:p>
        </p:txBody>
      </p:sp>
      <p:sp>
        <p:nvSpPr>
          <p:cNvPr id="4" name="Title 3"/>
          <p:cNvSpPr>
            <a:spLocks noGrp="1"/>
          </p:cNvSpPr>
          <p:nvPr>
            <p:ph type="ctrTitle"/>
          </p:nvPr>
        </p:nvSpPr>
        <p:spPr>
          <a:xfrm>
            <a:off x="240964" y="1775638"/>
            <a:ext cx="9071708" cy="1684070"/>
          </a:xfrm>
        </p:spPr>
        <p:txBody>
          <a:bodyPr>
            <a:noAutofit/>
          </a:bodyPr>
          <a:lstStyle/>
          <a:p>
            <a:pPr algn="l">
              <a:defRPr/>
            </a:pPr>
            <a:r>
              <a:rPr lang="en-US" sz="5400" dirty="0">
                <a:solidFill>
                  <a:schemeClr val="bg1"/>
                </a:solidFill>
                <a:effectLst>
                  <a:outerShdw blurRad="38100" dist="38100" dir="2700000" algn="tl">
                    <a:srgbClr val="000000">
                      <a:alpha val="43137"/>
                    </a:srgbClr>
                  </a:outerShdw>
                </a:effectLst>
                <a:latin typeface="Corbel" panose="020B0503020204020204" pitchFamily="34" charset="0"/>
              </a:rPr>
              <a:t>                      Discovery </a:t>
            </a:r>
            <a:br>
              <a:rPr lang="en-US" sz="5400" dirty="0">
                <a:solidFill>
                  <a:schemeClr val="bg1"/>
                </a:solidFill>
              </a:rPr>
            </a:br>
            <a:endParaRPr lang="en-US" sz="5400" dirty="0">
              <a:solidFill>
                <a:schemeClr val="bg1"/>
              </a:solidFill>
            </a:endParaRPr>
          </a:p>
        </p:txBody>
      </p:sp>
      <p:sp>
        <p:nvSpPr>
          <p:cNvPr id="11" name="Title 1"/>
          <p:cNvSpPr txBox="1">
            <a:spLocks/>
          </p:cNvSpPr>
          <p:nvPr/>
        </p:nvSpPr>
        <p:spPr>
          <a:xfrm>
            <a:off x="348833" y="325749"/>
            <a:ext cx="8199573" cy="994172"/>
          </a:xfrm>
          <a:prstGeom prst="rect">
            <a:avLst/>
          </a:prstGeom>
        </p:spPr>
        <p:txBody>
          <a:bodyPr vert="horz" wrap="none" lIns="68580" tIns="34290" rIns="68580" bIns="3429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defTabSz="685783">
              <a:defRPr/>
            </a:pPr>
            <a:endParaRPr lang="en-US" sz="3000" b="1" dirty="0">
              <a:solidFill>
                <a:prstClr val="black">
                  <a:lumMod val="65000"/>
                  <a:lumOff val="35000"/>
                </a:prstClr>
              </a:solidFill>
              <a:latin typeface="Corbel" panose="020B0503020204020204"/>
            </a:endParaRPr>
          </a:p>
        </p:txBody>
      </p:sp>
    </p:spTree>
    <p:extLst>
      <p:ext uri="{BB962C8B-B14F-4D97-AF65-F5344CB8AC3E}">
        <p14:creationId xmlns:p14="http://schemas.microsoft.com/office/powerpoint/2010/main" val="409859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1242" y="1367074"/>
            <a:ext cx="6144110" cy="2706685"/>
          </a:xfrm>
        </p:spPr>
        <p:txBody>
          <a:bodyPr>
            <a:normAutofit fontScale="92500" lnSpcReduction="20000"/>
          </a:bodyPr>
          <a:lstStyle/>
          <a:p>
            <a:pPr marL="0" indent="0">
              <a:lnSpc>
                <a:spcPct val="150000"/>
              </a:lnSpc>
              <a:buNone/>
            </a:pPr>
            <a:r>
              <a:rPr lang="en-US" altLang="en-US" sz="1500" dirty="0">
                <a:latin typeface="Arial" panose="020B0604020202020204" pitchFamily="34" charset="0"/>
                <a:cs typeface="Arial" panose="020B0604020202020204" pitchFamily="34" charset="0"/>
              </a:rPr>
              <a:t>Ed consults with and speaks for corporations and associations across the globe with a client list that is a Who’s Who of Fortune 500 companies. He is the author of </a:t>
            </a:r>
            <a:r>
              <a:rPr lang="en-US" altLang="en-US" sz="1500" b="1" i="1" dirty="0">
                <a:solidFill>
                  <a:schemeClr val="accent5"/>
                </a:solidFill>
                <a:latin typeface="Arial" panose="020B0604020202020204" pitchFamily="34" charset="0"/>
                <a:cs typeface="Arial" panose="020B0604020202020204" pitchFamily="34" charset="0"/>
              </a:rPr>
              <a:t>Fares to Friends</a:t>
            </a:r>
            <a:r>
              <a:rPr lang="en-US" altLang="en-US" sz="1500" b="1" dirty="0">
                <a:solidFill>
                  <a:schemeClr val="accent5"/>
                </a:solidFill>
                <a:latin typeface="Arial" panose="020B0604020202020204" pitchFamily="34" charset="0"/>
                <a:cs typeface="Arial" panose="020B0604020202020204" pitchFamily="34" charset="0"/>
              </a:rPr>
              <a:t>, </a:t>
            </a:r>
            <a:r>
              <a:rPr lang="en-US" altLang="en-US" sz="1500" b="1" i="1" dirty="0">
                <a:solidFill>
                  <a:schemeClr val="accent5"/>
                </a:solidFill>
                <a:latin typeface="Arial" panose="020B0604020202020204" pitchFamily="34" charset="0"/>
                <a:cs typeface="Arial" panose="020B0604020202020204" pitchFamily="34" charset="0"/>
              </a:rPr>
              <a:t>Creating Relational Capital, Business Relationships That Last, </a:t>
            </a:r>
            <a:r>
              <a:rPr lang="en-US" altLang="en-US" sz="1500" b="1" dirty="0">
                <a:solidFill>
                  <a:schemeClr val="accent5"/>
                </a:solidFill>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and his most recent the #1 best seller, </a:t>
            </a:r>
            <a:r>
              <a:rPr lang="en-US" altLang="en-US" sz="1500" b="1" i="1" dirty="0">
                <a:solidFill>
                  <a:schemeClr val="accent5"/>
                </a:solidFill>
                <a:latin typeface="Arial" panose="020B0604020202020204" pitchFamily="34" charset="0"/>
                <a:cs typeface="Arial" panose="020B0604020202020204" pitchFamily="34" charset="0"/>
              </a:rPr>
              <a:t>The Relationship Engine. </a:t>
            </a:r>
            <a:r>
              <a:rPr lang="en-US" altLang="en-US" sz="1500" dirty="0">
                <a:solidFill>
                  <a:schemeClr val="accent5"/>
                </a:solidFill>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Ed was recently published in the </a:t>
            </a:r>
            <a:r>
              <a:rPr lang="en-US" altLang="en-US" sz="1500" b="1" i="1" dirty="0">
                <a:solidFill>
                  <a:schemeClr val="accent5"/>
                </a:solidFill>
                <a:latin typeface="Arial" panose="020B0604020202020204" pitchFamily="34" charset="0"/>
                <a:cs typeface="Arial" panose="020B0604020202020204" pitchFamily="34" charset="0"/>
              </a:rPr>
              <a:t>Harvard Business Review</a:t>
            </a:r>
            <a:r>
              <a:rPr lang="en-US" altLang="en-US" sz="1500" b="1" dirty="0">
                <a:solidFill>
                  <a:schemeClr val="accent5"/>
                </a:solidFill>
                <a:latin typeface="Arial" panose="020B0604020202020204" pitchFamily="34" charset="0"/>
                <a:cs typeface="Arial" panose="020B0604020202020204" pitchFamily="34" charset="0"/>
              </a:rPr>
              <a:t>.</a:t>
            </a:r>
            <a:r>
              <a:rPr lang="en-US" altLang="en-US" sz="1500" dirty="0">
                <a:latin typeface="Arial" panose="020B0604020202020204" pitchFamily="34" charset="0"/>
                <a:cs typeface="Arial" panose="020B0604020202020204" pitchFamily="34" charset="0"/>
              </a:rPr>
              <a:t> In addition, he is currently on the Executive Education faculty of Drexel’s LeBow College of Business and Villanova University’s Human </a:t>
            </a:r>
            <a:r>
              <a:rPr lang="en-US" altLang="en-US" sz="1650" dirty="0">
                <a:latin typeface="Arial" panose="020B0604020202020204" pitchFamily="34" charset="0"/>
                <a:cs typeface="Arial" panose="020B0604020202020204" pitchFamily="34" charset="0"/>
              </a:rPr>
              <a:t>Resources Master’s program.</a:t>
            </a:r>
            <a:r>
              <a:rPr lang="en-US" sz="1800" dirty="0">
                <a:solidFill>
                  <a:srgbClr val="0563C1"/>
                </a:solidFill>
                <a:hlinkClick r:id="rId3">
                  <a:extLst>
                    <a:ext uri="{A12FA001-AC4F-418D-AE19-62706E023703}">
                      <ahyp:hlinkClr xmlns:ahyp="http://schemas.microsoft.com/office/drawing/2018/hyperlinkcolor" val="tx"/>
                    </a:ext>
                  </a:extLst>
                </a:hlinkClick>
              </a:rPr>
              <a:t> </a:t>
            </a:r>
            <a:r>
              <a:rPr lang="en-US" sz="1800" b="1" dirty="0">
                <a:solidFill>
                  <a:schemeClr val="accent5"/>
                </a:solidFill>
                <a:hlinkClick r:id="rId3">
                  <a:extLst>
                    <a:ext uri="{A12FA001-AC4F-418D-AE19-62706E023703}">
                      <ahyp:hlinkClr xmlns:ahyp="http://schemas.microsoft.com/office/drawing/2018/hyperlinkcolor" val="tx"/>
                    </a:ext>
                  </a:extLst>
                </a:hlinkClick>
              </a:rPr>
              <a:t>https://www.linkedin.com/in/edwallace007/</a:t>
            </a:r>
            <a:endParaRPr lang="en-US" altLang="en-US" sz="1650" b="1" dirty="0">
              <a:solidFill>
                <a:schemeClr val="accent5"/>
              </a:solidFill>
              <a:latin typeface="Arial" panose="020B0604020202020204" pitchFamily="34" charset="0"/>
              <a:cs typeface="Arial" panose="020B0604020202020204" pitchFamily="34" charset="0"/>
            </a:endParaRPr>
          </a:p>
          <a:p>
            <a:pPr marL="0" indent="0">
              <a:lnSpc>
                <a:spcPct val="150000"/>
              </a:lnSpc>
              <a:buNone/>
            </a:pPr>
            <a:endParaRPr lang="en-US" altLang="en-US" sz="165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315779" y="273844"/>
            <a:ext cx="8199573" cy="994172"/>
          </a:xfrm>
        </p:spPr>
        <p:txBody>
          <a:bodyPr>
            <a:normAutofit fontScale="90000"/>
          </a:bodyPr>
          <a:lstStyle/>
          <a:p>
            <a:r>
              <a:rPr lang="en-US" sz="3600" b="1" dirty="0">
                <a:solidFill>
                  <a:srgbClr val="DA471F"/>
                </a:solidFill>
              </a:rPr>
              <a:t>Ed Wallace</a:t>
            </a:r>
            <a:br>
              <a:rPr lang="en-US" sz="3600" b="1" dirty="0">
                <a:solidFill>
                  <a:srgbClr val="DA471F"/>
                </a:solidFill>
              </a:rPr>
            </a:br>
            <a:r>
              <a:rPr lang="en-US" sz="2800" b="1" dirty="0">
                <a:solidFill>
                  <a:srgbClr val="DA471F"/>
                </a:solidFill>
              </a:rPr>
              <a:t>Managing Director, AchieveNEXT Human Capital</a:t>
            </a:r>
          </a:p>
        </p:txBody>
      </p:sp>
      <p:pic>
        <p:nvPicPr>
          <p:cNvPr id="4" name="Picture 3">
            <a:extLst>
              <a:ext uri="{FF2B5EF4-FFF2-40B4-BE49-F238E27FC236}">
                <a16:creationId xmlns:a16="http://schemas.microsoft.com/office/drawing/2014/main" id="{8C08C931-B7F3-4402-A1AA-18B142F8223D}"/>
              </a:ext>
            </a:extLst>
          </p:cNvPr>
          <p:cNvPicPr>
            <a:picLocks noChangeAspect="1"/>
          </p:cNvPicPr>
          <p:nvPr/>
        </p:nvPicPr>
        <p:blipFill>
          <a:blip r:embed="rId4"/>
          <a:stretch>
            <a:fillRect/>
          </a:stretch>
        </p:blipFill>
        <p:spPr>
          <a:xfrm>
            <a:off x="466241" y="1268016"/>
            <a:ext cx="1905000" cy="2857500"/>
          </a:xfrm>
          <a:prstGeom prst="rect">
            <a:avLst/>
          </a:prstGeom>
        </p:spPr>
      </p:pic>
    </p:spTree>
    <p:extLst>
      <p:ext uri="{BB962C8B-B14F-4D97-AF65-F5344CB8AC3E}">
        <p14:creationId xmlns:p14="http://schemas.microsoft.com/office/powerpoint/2010/main" val="2874779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3644-49FC-4F23-BF74-AF96E906912B}"/>
              </a:ext>
            </a:extLst>
          </p:cNvPr>
          <p:cNvSpPr>
            <a:spLocks noGrp="1"/>
          </p:cNvSpPr>
          <p:nvPr>
            <p:ph type="title"/>
          </p:nvPr>
        </p:nvSpPr>
        <p:spPr/>
        <p:txBody>
          <a:bodyPr/>
          <a:lstStyle/>
          <a:p>
            <a:r>
              <a:rPr lang="en-US" b="1" dirty="0">
                <a:solidFill>
                  <a:srgbClr val="DA471F"/>
                </a:solidFill>
              </a:rPr>
              <a:t>Discovery</a:t>
            </a:r>
            <a:endParaRPr lang="en-US" b="1" dirty="0"/>
          </a:p>
        </p:txBody>
      </p:sp>
      <p:sp>
        <p:nvSpPr>
          <p:cNvPr id="3" name="Content Placeholder 2">
            <a:extLst>
              <a:ext uri="{FF2B5EF4-FFF2-40B4-BE49-F238E27FC236}">
                <a16:creationId xmlns:a16="http://schemas.microsoft.com/office/drawing/2014/main" id="{155752DD-2A4C-408A-83A0-5E3FFF32A323}"/>
              </a:ext>
            </a:extLst>
          </p:cNvPr>
          <p:cNvSpPr>
            <a:spLocks noGrp="1"/>
          </p:cNvSpPr>
          <p:nvPr>
            <p:ph idx="1"/>
          </p:nvPr>
        </p:nvSpPr>
        <p:spPr/>
        <p:txBody>
          <a:bodyPr>
            <a:normAutofit/>
          </a:bodyPr>
          <a:lstStyle/>
          <a:p>
            <a:pPr marL="0" indent="0">
              <a:buNone/>
            </a:pPr>
            <a:endParaRPr lang="en-US" sz="2400" b="1" i="0" dirty="0">
              <a:solidFill>
                <a:srgbClr val="002060"/>
              </a:solidFill>
              <a:effectLst/>
              <a:latin typeface="Arial" panose="020B0604020202020204" pitchFamily="34" charset="0"/>
            </a:endParaRPr>
          </a:p>
          <a:p>
            <a:r>
              <a:rPr lang="en-US" sz="2400" b="1" i="0" dirty="0">
                <a:solidFill>
                  <a:srgbClr val="002060"/>
                </a:solidFill>
                <a:effectLst/>
                <a:latin typeface="Arial" panose="020B0604020202020204" pitchFamily="34" charset="0"/>
              </a:rPr>
              <a:t>Understand the customer’s business through strong </a:t>
            </a:r>
            <a:r>
              <a:rPr lang="en-US" sz="2400" b="1" i="0" dirty="0">
                <a:solidFill>
                  <a:srgbClr val="E14821"/>
                </a:solidFill>
                <a:effectLst/>
                <a:latin typeface="Arial" panose="020B0604020202020204" pitchFamily="34" charset="0"/>
              </a:rPr>
              <a:t>Discovery </a:t>
            </a:r>
            <a:r>
              <a:rPr lang="en-US" sz="2400" b="1" i="0" dirty="0">
                <a:solidFill>
                  <a:srgbClr val="002060"/>
                </a:solidFill>
                <a:effectLst/>
                <a:latin typeface="Arial" panose="020B0604020202020204" pitchFamily="34" charset="0"/>
              </a:rPr>
              <a:t>questions</a:t>
            </a:r>
          </a:p>
          <a:p>
            <a:endParaRPr lang="en-US" sz="2400" b="1" dirty="0">
              <a:solidFill>
                <a:srgbClr val="002060"/>
              </a:solidFill>
              <a:latin typeface="Arial" panose="020B0604020202020204" pitchFamily="34" charset="0"/>
            </a:endParaRPr>
          </a:p>
          <a:p>
            <a:r>
              <a:rPr lang="en-US" sz="2400" b="1" i="0" dirty="0">
                <a:solidFill>
                  <a:srgbClr val="E14821"/>
                </a:solidFill>
                <a:effectLst/>
                <a:latin typeface="Arial" panose="020B0604020202020204" pitchFamily="34" charset="0"/>
              </a:rPr>
              <a:t>Discovery </a:t>
            </a:r>
            <a:r>
              <a:rPr lang="en-US" sz="2400" b="1" i="0" dirty="0">
                <a:solidFill>
                  <a:srgbClr val="002060"/>
                </a:solidFill>
                <a:effectLst/>
                <a:latin typeface="Arial" panose="020B0604020202020204" pitchFamily="34" charset="0"/>
              </a:rPr>
              <a:t>– focused on business outcomes aligned with the decision maker</a:t>
            </a:r>
          </a:p>
          <a:p>
            <a:endParaRPr lang="en-US" sz="2400" b="1" dirty="0">
              <a:solidFill>
                <a:srgbClr val="002060"/>
              </a:solidFill>
              <a:latin typeface="Arial" panose="020B0604020202020204" pitchFamily="34" charset="0"/>
            </a:endParaRPr>
          </a:p>
          <a:p>
            <a:endParaRPr lang="en-US" dirty="0"/>
          </a:p>
        </p:txBody>
      </p:sp>
    </p:spTree>
    <p:extLst>
      <p:ext uri="{BB962C8B-B14F-4D97-AF65-F5344CB8AC3E}">
        <p14:creationId xmlns:p14="http://schemas.microsoft.com/office/powerpoint/2010/main" val="930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F414-ABC2-8C4D-AFD5-109C1F514DBC}"/>
              </a:ext>
            </a:extLst>
          </p:cNvPr>
          <p:cNvSpPr>
            <a:spLocks noGrp="1"/>
          </p:cNvSpPr>
          <p:nvPr>
            <p:ph type="title"/>
          </p:nvPr>
        </p:nvSpPr>
        <p:spPr/>
        <p:txBody>
          <a:bodyPr>
            <a:normAutofit/>
          </a:bodyPr>
          <a:lstStyle/>
          <a:p>
            <a:r>
              <a:rPr lang="en-US" sz="3600" b="1" dirty="0">
                <a:solidFill>
                  <a:srgbClr val="E14821"/>
                </a:solidFill>
              </a:rPr>
              <a:t>Strong Discovery Questions</a:t>
            </a:r>
          </a:p>
        </p:txBody>
      </p:sp>
      <p:sp>
        <p:nvSpPr>
          <p:cNvPr id="3" name="Content Placeholder 2"/>
          <p:cNvSpPr>
            <a:spLocks noGrp="1"/>
          </p:cNvSpPr>
          <p:nvPr>
            <p:ph idx="1"/>
          </p:nvPr>
        </p:nvSpPr>
        <p:spPr/>
        <p:txBody>
          <a:bodyPr>
            <a:normAutofit/>
          </a:bodyPr>
          <a:lstStyle/>
          <a:p>
            <a:r>
              <a:rPr lang="en-US" b="1" dirty="0">
                <a:solidFill>
                  <a:srgbClr val="002060"/>
                </a:solidFill>
              </a:rPr>
              <a:t>What do you find as your team’s biggest accomplishment in the last 4-6 months? </a:t>
            </a:r>
          </a:p>
          <a:p>
            <a:r>
              <a:rPr lang="en-US" dirty="0">
                <a:solidFill>
                  <a:srgbClr val="002060"/>
                </a:solidFill>
              </a:rPr>
              <a:t>I see from LinkedIn you have been in this role since___ what made you want to get in this industry?</a:t>
            </a:r>
          </a:p>
          <a:p>
            <a:r>
              <a:rPr lang="en-US" dirty="0">
                <a:solidFill>
                  <a:srgbClr val="002060"/>
                </a:solidFill>
              </a:rPr>
              <a:t>How has your role changed since Covid? </a:t>
            </a:r>
          </a:p>
          <a:p>
            <a:r>
              <a:rPr lang="en-US" dirty="0">
                <a:solidFill>
                  <a:srgbClr val="002060"/>
                </a:solidFill>
              </a:rPr>
              <a:t>I see we are both connected to ______ on LinkedIn? How do you know them? </a:t>
            </a:r>
          </a:p>
        </p:txBody>
      </p:sp>
      <p:sp>
        <p:nvSpPr>
          <p:cNvPr id="5" name="TextBox 4"/>
          <p:cNvSpPr txBox="1"/>
          <p:nvPr/>
        </p:nvSpPr>
        <p:spPr>
          <a:xfrm>
            <a:off x="3285561" y="4632725"/>
            <a:ext cx="2326120" cy="369332"/>
          </a:xfrm>
          <a:prstGeom prst="rect">
            <a:avLst/>
          </a:prstGeom>
          <a:noFill/>
        </p:spPr>
        <p:txBody>
          <a:bodyPr wrap="square" rtlCol="0">
            <a:spAutoFit/>
          </a:bodyPr>
          <a:lstStyle/>
          <a:p>
            <a:pPr defTabSz="342892">
              <a:defRPr/>
            </a:pPr>
            <a:r>
              <a:rPr lang="en-US" dirty="0">
                <a:solidFill>
                  <a:srgbClr val="092D4F"/>
                </a:solidFill>
                <a:latin typeface="News Gothic MT"/>
              </a:rPr>
              <a:t>OTB Solutions LLC</a:t>
            </a:r>
          </a:p>
        </p:txBody>
      </p:sp>
    </p:spTree>
    <p:extLst>
      <p:ext uri="{BB962C8B-B14F-4D97-AF65-F5344CB8AC3E}">
        <p14:creationId xmlns:p14="http://schemas.microsoft.com/office/powerpoint/2010/main" val="135164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E14821"/>
                </a:solidFill>
              </a:rPr>
              <a:t>Discovery Questions</a:t>
            </a:r>
          </a:p>
        </p:txBody>
      </p:sp>
      <p:sp>
        <p:nvSpPr>
          <p:cNvPr id="3" name="Content Placeholder 2"/>
          <p:cNvSpPr>
            <a:spLocks noGrp="1"/>
          </p:cNvSpPr>
          <p:nvPr>
            <p:ph idx="1"/>
          </p:nvPr>
        </p:nvSpPr>
        <p:spPr/>
        <p:txBody>
          <a:bodyPr>
            <a:normAutofit/>
          </a:bodyPr>
          <a:lstStyle/>
          <a:p>
            <a:pPr marL="0" indent="0">
              <a:buNone/>
            </a:pPr>
            <a:r>
              <a:rPr lang="en-US" altLang="en-US" b="1" dirty="0">
                <a:solidFill>
                  <a:srgbClr val="002060"/>
                </a:solidFill>
                <a:ea typeface="ＭＳ Ｐゴシック" pitchFamily="34" charset="-128"/>
              </a:rPr>
              <a:t>What probing questions could you develop to learn more about their Goals and Struggles?</a:t>
            </a:r>
          </a:p>
          <a:p>
            <a:pPr marL="0" indent="0">
              <a:buNone/>
            </a:pPr>
            <a:endParaRPr lang="en-US" altLang="en-US" b="1" dirty="0">
              <a:solidFill>
                <a:srgbClr val="002060"/>
              </a:solidFill>
              <a:ea typeface="ＭＳ Ｐゴシック" pitchFamily="34" charset="-128"/>
            </a:endParaRPr>
          </a:p>
          <a:p>
            <a:pPr marL="0" indent="0">
              <a:buNone/>
            </a:pPr>
            <a:r>
              <a:rPr lang="en-US" altLang="en-US" b="1" dirty="0">
                <a:solidFill>
                  <a:srgbClr val="002060"/>
                </a:solidFill>
                <a:ea typeface="ＭＳ Ｐゴシック" pitchFamily="34" charset="-128"/>
              </a:rPr>
              <a:t>1.____________________________________________</a:t>
            </a:r>
          </a:p>
          <a:p>
            <a:pPr marL="0" indent="0">
              <a:buNone/>
            </a:pPr>
            <a:r>
              <a:rPr lang="en-US" altLang="en-US" b="1" dirty="0">
                <a:solidFill>
                  <a:srgbClr val="002060"/>
                </a:solidFill>
                <a:ea typeface="ＭＳ Ｐゴシック" pitchFamily="34" charset="-128"/>
              </a:rPr>
              <a:t>2.____________________________________________</a:t>
            </a:r>
          </a:p>
          <a:p>
            <a:pPr marL="0" indent="0">
              <a:buNone/>
            </a:pPr>
            <a:r>
              <a:rPr lang="en-US" altLang="en-US" b="1" dirty="0">
                <a:solidFill>
                  <a:srgbClr val="002060"/>
                </a:solidFill>
                <a:ea typeface="ＭＳ Ｐゴシック" pitchFamily="34" charset="-128"/>
              </a:rPr>
              <a:t>3.____________________________________________</a:t>
            </a:r>
            <a:endParaRPr lang="en-US" dirty="0"/>
          </a:p>
        </p:txBody>
      </p:sp>
      <p:sp>
        <p:nvSpPr>
          <p:cNvPr id="4" name="Slide Number Placeholder 3"/>
          <p:cNvSpPr>
            <a:spLocks noGrp="1"/>
          </p:cNvSpPr>
          <p:nvPr>
            <p:ph type="sldNum" sz="quarter" idx="10"/>
          </p:nvPr>
        </p:nvSpPr>
        <p:spPr>
          <a:xfrm>
            <a:off x="2132585" y="6394450"/>
            <a:ext cx="101701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83" fontAlgn="base">
              <a:spcBef>
                <a:spcPct val="0"/>
              </a:spcBef>
              <a:spcAft>
                <a:spcPct val="0"/>
              </a:spcAft>
              <a:defRPr/>
            </a:pPr>
            <a:fld id="{02A6E590-DB0F-431A-8188-3B729B29E334}" type="datetimeFigureOut">
              <a:rPr lang="en-US" smtClean="0"/>
              <a:pPr algn="r" defTabSz="685783" fontAlgn="base">
                <a:spcBef>
                  <a:spcPct val="0"/>
                </a:spcBef>
                <a:spcAft>
                  <a:spcPct val="0"/>
                </a:spcAft>
                <a:defRPr/>
              </a:pPr>
              <a:t>4/13/2022</a:t>
            </a:fld>
            <a:endParaRPr lang="en-US" sz="900" b="1" dirty="0">
              <a:solidFill>
                <a:srgbClr val="808080"/>
              </a:solidFill>
              <a:latin typeface="News Gothic MT"/>
            </a:endParaRPr>
          </a:p>
        </p:txBody>
      </p:sp>
      <p:sp>
        <p:nvSpPr>
          <p:cNvPr id="5" name="Footer Placeholder 4"/>
          <p:cNvSpPr>
            <a:spLocks noGrp="1"/>
          </p:cNvSpPr>
          <p:nvPr>
            <p:ph type="ftr" sz="quarter" idx="11"/>
          </p:nvPr>
        </p:nvSpPr>
        <p:spPr>
          <a:xfrm>
            <a:off x="3351787" y="6394450"/>
            <a:ext cx="505662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350" dirty="0">
              <a:solidFill>
                <a:srgbClr val="092D4F"/>
              </a:solidFill>
              <a:latin typeface="Arial" charset="0"/>
              <a:ea typeface="ＭＳ Ｐゴシック" pitchFamily="1" charset="-128"/>
            </a:endParaRPr>
          </a:p>
        </p:txBody>
      </p:sp>
    </p:spTree>
    <p:extLst>
      <p:ext uri="{BB962C8B-B14F-4D97-AF65-F5344CB8AC3E}">
        <p14:creationId xmlns:p14="http://schemas.microsoft.com/office/powerpoint/2010/main" val="1318313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4A5A-0CD8-490D-BD31-9C1E7836EAC0}"/>
              </a:ext>
            </a:extLst>
          </p:cNvPr>
          <p:cNvSpPr>
            <a:spLocks noGrp="1"/>
          </p:cNvSpPr>
          <p:nvPr>
            <p:ph type="title"/>
          </p:nvPr>
        </p:nvSpPr>
        <p:spPr/>
        <p:txBody>
          <a:bodyPr>
            <a:normAutofit/>
          </a:bodyPr>
          <a:lstStyle/>
          <a:p>
            <a:r>
              <a:rPr lang="en-US" b="1" dirty="0">
                <a:solidFill>
                  <a:srgbClr val="DA471F"/>
                </a:solidFill>
              </a:rPr>
              <a:t>ASK, ASK, ASK</a:t>
            </a:r>
          </a:p>
        </p:txBody>
      </p:sp>
      <p:sp>
        <p:nvSpPr>
          <p:cNvPr id="3" name="Content Placeholder 2">
            <a:extLst>
              <a:ext uri="{FF2B5EF4-FFF2-40B4-BE49-F238E27FC236}">
                <a16:creationId xmlns:a16="http://schemas.microsoft.com/office/drawing/2014/main" id="{92F9F8CE-5A97-4BD9-BBEA-F3153FA6D316}"/>
              </a:ext>
            </a:extLst>
          </p:cNvPr>
          <p:cNvSpPr>
            <a:spLocks noGrp="1"/>
          </p:cNvSpPr>
          <p:nvPr>
            <p:ph idx="1"/>
          </p:nvPr>
        </p:nvSpPr>
        <p:spPr>
          <a:xfrm>
            <a:off x="628650" y="1071564"/>
            <a:ext cx="7886700" cy="3561160"/>
          </a:xfrm>
        </p:spPr>
        <p:txBody>
          <a:bodyPr>
            <a:normAutofit/>
          </a:bodyPr>
          <a:lstStyle/>
          <a:p>
            <a:pPr marL="557199" indent="-557199">
              <a:spcBef>
                <a:spcPts val="0"/>
              </a:spcBef>
              <a:buFont typeface="+mj-lt"/>
              <a:buAutoNum type="arabicPeriod"/>
            </a:pPr>
            <a:endParaRPr lang="en-US" sz="2775" dirty="0">
              <a:latin typeface="Cambria" panose="02040503050406030204" pitchFamily="18" charset="0"/>
              <a:ea typeface="MS Mincho" panose="02020609040205080304" pitchFamily="49" charset="-128"/>
              <a:cs typeface="Times New Roman" panose="02020603050405020304" pitchFamily="18" charset="0"/>
            </a:endParaRPr>
          </a:p>
          <a:p>
            <a:pPr marL="557199" indent="-557199">
              <a:spcBef>
                <a:spcPts val="0"/>
              </a:spcBef>
              <a:buFont typeface="+mj-lt"/>
              <a:buAutoNum type="arabicPeriod"/>
            </a:pPr>
            <a:r>
              <a:rPr lang="en-US" sz="2775" dirty="0">
                <a:solidFill>
                  <a:srgbClr val="002060"/>
                </a:solidFill>
                <a:latin typeface="Cambria" panose="02040503050406030204" pitchFamily="18" charset="0"/>
                <a:ea typeface="MS Mincho" panose="02020609040205080304" pitchFamily="49" charset="-128"/>
                <a:cs typeface="Times New Roman" panose="02020603050405020304" pitchFamily="18" charset="0"/>
              </a:rPr>
              <a:t>Why is that?</a:t>
            </a:r>
          </a:p>
          <a:p>
            <a:pPr marL="557199" indent="-557199">
              <a:spcBef>
                <a:spcPts val="0"/>
              </a:spcBef>
              <a:buFont typeface="+mj-lt"/>
              <a:buAutoNum type="arabicPeriod"/>
            </a:pPr>
            <a:r>
              <a:rPr lang="en-US" sz="2775" dirty="0">
                <a:solidFill>
                  <a:srgbClr val="002060"/>
                </a:solidFill>
                <a:latin typeface="Cambria" panose="02040503050406030204" pitchFamily="18" charset="0"/>
                <a:ea typeface="MS Mincho" panose="02020609040205080304" pitchFamily="49" charset="-128"/>
                <a:cs typeface="Times New Roman" panose="02020603050405020304" pitchFamily="18" charset="0"/>
              </a:rPr>
              <a:t>Can you tell me more?</a:t>
            </a:r>
          </a:p>
          <a:p>
            <a:pPr marL="557199" indent="-557199">
              <a:spcBef>
                <a:spcPts val="0"/>
              </a:spcBef>
              <a:buFont typeface="+mj-lt"/>
              <a:buAutoNum type="arabicPeriod"/>
            </a:pPr>
            <a:r>
              <a:rPr lang="en-US" sz="2775" dirty="0">
                <a:solidFill>
                  <a:srgbClr val="002060"/>
                </a:solidFill>
                <a:latin typeface="Cambria" panose="02040503050406030204" pitchFamily="18" charset="0"/>
                <a:ea typeface="MS Mincho" panose="02020609040205080304" pitchFamily="49" charset="-128"/>
                <a:cs typeface="Times New Roman" panose="02020603050405020304" pitchFamily="18" charset="0"/>
              </a:rPr>
              <a:t>Is there anything else?</a:t>
            </a:r>
          </a:p>
        </p:txBody>
      </p:sp>
    </p:spTree>
    <p:extLst>
      <p:ext uri="{BB962C8B-B14F-4D97-AF65-F5344CB8AC3E}">
        <p14:creationId xmlns:p14="http://schemas.microsoft.com/office/powerpoint/2010/main" val="271895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264C-32AA-4441-A948-BD3C914E51DC}"/>
              </a:ext>
            </a:extLst>
          </p:cNvPr>
          <p:cNvSpPr>
            <a:spLocks noGrp="1"/>
          </p:cNvSpPr>
          <p:nvPr>
            <p:ph type="ctrTitle"/>
          </p:nvPr>
        </p:nvSpPr>
        <p:spPr/>
        <p:txBody>
          <a:bodyPr/>
          <a:lstStyle/>
          <a:p>
            <a:r>
              <a:rPr lang="en-US" b="1" dirty="0">
                <a:solidFill>
                  <a:srgbClr val="E14821"/>
                </a:solidFill>
              </a:rPr>
              <a:t>ASK, ASK, ASK, </a:t>
            </a:r>
            <a:r>
              <a:rPr lang="en-US" b="1" dirty="0">
                <a:solidFill>
                  <a:srgbClr val="002060"/>
                </a:solidFill>
              </a:rPr>
              <a:t>TELL</a:t>
            </a:r>
          </a:p>
        </p:txBody>
      </p:sp>
      <p:sp>
        <p:nvSpPr>
          <p:cNvPr id="3" name="Subtitle 2">
            <a:extLst>
              <a:ext uri="{FF2B5EF4-FFF2-40B4-BE49-F238E27FC236}">
                <a16:creationId xmlns:a16="http://schemas.microsoft.com/office/drawing/2014/main" id="{E184A668-2DBE-4257-9BD2-AF0A6270B51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360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0" y="408214"/>
            <a:ext cx="9144000" cy="4004298"/>
          </a:xfrm>
          <a:prstGeom prst="rightArrow">
            <a:avLst/>
          </a:prstGeom>
          <a:solidFill>
            <a:srgbClr val="E14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 name="Title 3"/>
          <p:cNvSpPr>
            <a:spLocks noGrp="1"/>
          </p:cNvSpPr>
          <p:nvPr>
            <p:ph type="ctrTitle"/>
          </p:nvPr>
        </p:nvSpPr>
        <p:spPr>
          <a:xfrm>
            <a:off x="240964" y="1775637"/>
            <a:ext cx="9071708" cy="1839433"/>
          </a:xfrm>
        </p:spPr>
        <p:txBody>
          <a:bodyPr>
            <a:noAutofit/>
          </a:bodyPr>
          <a:lstStyle/>
          <a:p>
            <a:pPr algn="l">
              <a:defRPr/>
            </a:pPr>
            <a:r>
              <a:rPr lang="en-US" sz="5400" dirty="0">
                <a:solidFill>
                  <a:schemeClr val="bg1"/>
                </a:solidFill>
                <a:effectLst>
                  <a:outerShdw blurRad="38100" dist="38100" dir="2700000" algn="tl">
                    <a:srgbClr val="000000">
                      <a:alpha val="43137"/>
                    </a:srgbClr>
                  </a:outerShdw>
                </a:effectLst>
                <a:latin typeface="Corbel" panose="020B0503020204020204" pitchFamily="34" charset="0"/>
              </a:rPr>
              <a:t>What is a Value Proposition? </a:t>
            </a:r>
            <a:br>
              <a:rPr lang="en-US" sz="5400" dirty="0">
                <a:solidFill>
                  <a:schemeClr val="bg1"/>
                </a:solidFill>
              </a:rPr>
            </a:br>
            <a:endParaRPr lang="en-US" sz="5400" dirty="0">
              <a:solidFill>
                <a:schemeClr val="bg1"/>
              </a:solidFill>
            </a:endParaRPr>
          </a:p>
        </p:txBody>
      </p:sp>
      <p:sp>
        <p:nvSpPr>
          <p:cNvPr id="11" name="Title 1"/>
          <p:cNvSpPr txBox="1">
            <a:spLocks/>
          </p:cNvSpPr>
          <p:nvPr/>
        </p:nvSpPr>
        <p:spPr>
          <a:xfrm>
            <a:off x="315778" y="273844"/>
            <a:ext cx="8199573" cy="994172"/>
          </a:xfrm>
          <a:prstGeom prst="rect">
            <a:avLst/>
          </a:prstGeom>
        </p:spPr>
        <p:txBody>
          <a:bodyPr vert="horz" wrap="none" lIns="68580" tIns="34290" rIns="68580" bIns="3429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000" b="1" i="0" u="none" strike="noStrike" kern="1200" cap="none" spc="-225" normalizeH="0" baseline="0" noProof="0" dirty="0">
              <a:ln>
                <a:noFill/>
              </a:ln>
              <a:solidFill>
                <a:prstClr val="black">
                  <a:lumMod val="65000"/>
                  <a:lumOff val="35000"/>
                </a:prstClr>
              </a:solidFill>
              <a:effectLst>
                <a:outerShdw blurRad="469900" dist="342900" dir="5400000" sy="-20000" rotWithShape="0">
                  <a:prstClr val="black">
                    <a:alpha val="66000"/>
                  </a:prstClr>
                </a:outerShdw>
              </a:effectLst>
              <a:uLnTx/>
              <a:uFillTx/>
              <a:latin typeface="Corbel" panose="020B0503020204020204"/>
              <a:ea typeface="+mj-ea"/>
              <a:cs typeface="+mj-cs"/>
            </a:endParaRPr>
          </a:p>
        </p:txBody>
      </p:sp>
      <p:sp>
        <p:nvSpPr>
          <p:cNvPr id="6" name="TextBox 5"/>
          <p:cNvSpPr txBox="1"/>
          <p:nvPr/>
        </p:nvSpPr>
        <p:spPr>
          <a:xfrm>
            <a:off x="3285559" y="4632723"/>
            <a:ext cx="2326120" cy="369332"/>
          </a:xfrm>
          <a:prstGeom prst="rect">
            <a:avLst/>
          </a:prstGeom>
          <a:noFill/>
        </p:spPr>
        <p:txBody>
          <a:bodyPr wrap="square" rtlCol="0">
            <a:spAutoFit/>
          </a:bodyPr>
          <a:lstStyle/>
          <a:p>
            <a:r>
              <a:rPr lang="en-US" dirty="0"/>
              <a:t>OTB Solutions LLC</a:t>
            </a:r>
          </a:p>
        </p:txBody>
      </p:sp>
    </p:spTree>
    <p:extLst>
      <p:ext uri="{BB962C8B-B14F-4D97-AF65-F5344CB8AC3E}">
        <p14:creationId xmlns:p14="http://schemas.microsoft.com/office/powerpoint/2010/main" val="225051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495986" y="1664074"/>
            <a:ext cx="6101603" cy="2672603"/>
          </a:xfrm>
        </p:spPr>
        <p:txBody>
          <a:bodyPr/>
          <a:lstStyle/>
          <a:p>
            <a:pPr marL="677564" lvl="1" indent="-340397" defTabSz="336115">
              <a:lnSpc>
                <a:spcPct val="80000"/>
              </a:lnSpc>
              <a:buFont typeface="+mj-lt"/>
              <a:buAutoNum type="arabicPeriod"/>
              <a:defRPr/>
            </a:pPr>
            <a:r>
              <a:rPr lang="en-US" altLang="en-US" sz="2118" i="1" dirty="0"/>
              <a:t>Why your firm is the first, largest, etc.</a:t>
            </a:r>
          </a:p>
          <a:p>
            <a:pPr marL="677564" lvl="1" indent="-340397" defTabSz="336115">
              <a:lnSpc>
                <a:spcPct val="80000"/>
              </a:lnSpc>
              <a:buFont typeface="+mj-lt"/>
              <a:buAutoNum type="arabicPeriod"/>
              <a:defRPr/>
            </a:pPr>
            <a:r>
              <a:rPr lang="en-US" altLang="en-US" sz="2118" i="1" dirty="0"/>
              <a:t>Why your solution leads the market.</a:t>
            </a:r>
          </a:p>
          <a:p>
            <a:pPr marL="677564" lvl="1" indent="-340397" defTabSz="336115">
              <a:lnSpc>
                <a:spcPct val="80000"/>
              </a:lnSpc>
              <a:buFont typeface="+mj-lt"/>
              <a:buAutoNum type="arabicPeriod"/>
              <a:defRPr/>
            </a:pPr>
            <a:r>
              <a:rPr lang="en-US" altLang="en-US" sz="2118" i="1" dirty="0"/>
              <a:t>How much experience you have.</a:t>
            </a:r>
          </a:p>
          <a:p>
            <a:pPr marL="677564" lvl="1" indent="-340397" defTabSz="336115">
              <a:lnSpc>
                <a:spcPct val="80000"/>
              </a:lnSpc>
              <a:buFont typeface="+mj-lt"/>
              <a:buAutoNum type="arabicPeriod"/>
              <a:defRPr/>
            </a:pPr>
            <a:r>
              <a:rPr lang="en-US" altLang="en-US" sz="2118" i="1" dirty="0"/>
              <a:t>Why your firm is an innovator</a:t>
            </a:r>
          </a:p>
          <a:p>
            <a:pPr marL="677564" lvl="1" indent="-340397" defTabSz="336115">
              <a:lnSpc>
                <a:spcPct val="80000"/>
              </a:lnSpc>
              <a:buFont typeface="+mj-lt"/>
              <a:buAutoNum type="arabicPeriod"/>
              <a:defRPr/>
            </a:pPr>
            <a:r>
              <a:rPr lang="en-US" altLang="en-US" sz="2118" i="1" dirty="0"/>
              <a:t>How the customer will use/benefit from your solution</a:t>
            </a:r>
          </a:p>
          <a:p>
            <a:pPr marL="677564" lvl="1" indent="-340397" defTabSz="336115">
              <a:lnSpc>
                <a:spcPct val="80000"/>
              </a:lnSpc>
              <a:buFont typeface="+mj-lt"/>
              <a:buAutoNum type="arabicPeriod"/>
              <a:defRPr/>
            </a:pPr>
            <a:endParaRPr lang="en-US" altLang="en-US" sz="2118" i="1" dirty="0"/>
          </a:p>
          <a:p>
            <a:pPr marL="547240" lvl="1" indent="-210073" defTabSz="336115">
              <a:lnSpc>
                <a:spcPct val="80000"/>
              </a:lnSpc>
              <a:defRPr/>
            </a:pPr>
            <a:endParaRPr lang="en-US" altLang="en-US" sz="2118" i="1" dirty="0"/>
          </a:p>
          <a:p>
            <a:pPr marL="0" indent="0" defTabSz="336115">
              <a:lnSpc>
                <a:spcPct val="80000"/>
              </a:lnSpc>
              <a:defRPr/>
            </a:pPr>
            <a:endParaRPr lang="en-US" altLang="en-US" sz="1523" dirty="0"/>
          </a:p>
        </p:txBody>
      </p:sp>
      <p:sp>
        <p:nvSpPr>
          <p:cNvPr id="21507" name="Slide Number Placeholder 5"/>
          <p:cNvSpPr txBox="1">
            <a:spLocks/>
          </p:cNvSpPr>
          <p:nvPr/>
        </p:nvSpPr>
        <p:spPr bwMode="auto">
          <a:xfrm>
            <a:off x="6014408" y="4767403"/>
            <a:ext cx="1552715" cy="27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91" tIns="30245" rIns="60491" bIns="30245" anchor="b"/>
          <a:lstStyle>
            <a:lvl1pPr>
              <a:defRPr sz="2500">
                <a:solidFill>
                  <a:schemeClr val="tx1"/>
                </a:solidFill>
                <a:latin typeface="Arial" panose="020B0604020202020204" pitchFamily="34" charset="0"/>
                <a:ea typeface="ＭＳ Ｐゴシック" panose="020B0600070205080204" pitchFamily="34" charset="-128"/>
              </a:defRPr>
            </a:lvl1pPr>
            <a:lvl2pPr marL="742950" indent="-285750">
              <a:defRPr sz="2500">
                <a:solidFill>
                  <a:schemeClr val="tx1"/>
                </a:solidFill>
                <a:latin typeface="Arial" panose="020B0604020202020204" pitchFamily="34" charset="0"/>
                <a:ea typeface="ＭＳ Ｐゴシック" panose="020B0600070205080204" pitchFamily="34" charset="-128"/>
              </a:defRPr>
            </a:lvl2pPr>
            <a:lvl3pPr marL="1143000" indent="-228600">
              <a:defRPr sz="2500">
                <a:solidFill>
                  <a:schemeClr val="tx1"/>
                </a:solidFill>
                <a:latin typeface="Arial" panose="020B0604020202020204" pitchFamily="34" charset="0"/>
                <a:ea typeface="ＭＳ Ｐゴシック" panose="020B0600070205080204" pitchFamily="34" charset="-128"/>
              </a:defRPr>
            </a:lvl3pPr>
            <a:lvl4pPr marL="1600200" indent="-228600">
              <a:defRPr sz="2500">
                <a:solidFill>
                  <a:schemeClr val="tx1"/>
                </a:solidFill>
                <a:latin typeface="Arial" panose="020B0604020202020204" pitchFamily="34" charset="0"/>
                <a:ea typeface="ＭＳ Ｐゴシック" panose="020B0600070205080204" pitchFamily="34" charset="-128"/>
              </a:defRPr>
            </a:lvl4pPr>
            <a:lvl5pPr marL="2057400" indent="-228600">
              <a:defRPr sz="2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algn="r"/>
            <a:fld id="{FA033E88-73D2-40AE-842B-306AFBC96F38}" type="slidenum">
              <a:rPr lang="en-US" altLang="en-US" sz="794" b="1">
                <a:solidFill>
                  <a:srgbClr val="000000"/>
                </a:solidFill>
              </a:rPr>
              <a:pPr algn="r"/>
              <a:t>26</a:t>
            </a:fld>
            <a:endParaRPr lang="en-US" altLang="en-US" sz="926" b="1" dirty="0">
              <a:solidFill>
                <a:srgbClr val="000000"/>
              </a:solidFill>
            </a:endParaRPr>
          </a:p>
        </p:txBody>
      </p:sp>
      <p:sp>
        <p:nvSpPr>
          <p:cNvPr id="34820" name="Rectangle 2"/>
          <p:cNvSpPr txBox="1">
            <a:spLocks noChangeArrowheads="1"/>
          </p:cNvSpPr>
          <p:nvPr/>
        </p:nvSpPr>
        <p:spPr bwMode="auto">
          <a:xfrm>
            <a:off x="1596840" y="554691"/>
            <a:ext cx="5990245" cy="8572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67406" tIns="33703" rIns="67406" bIns="33703" anchor="ctr"/>
          <a:lstStyle/>
          <a:p>
            <a:pPr algn="ctr" defTabSz="336115">
              <a:defRPr/>
            </a:pPr>
            <a:r>
              <a:rPr lang="en-US" altLang="en-US" sz="2648" b="1" dirty="0">
                <a:solidFill>
                  <a:srgbClr val="14517B"/>
                </a:solidFill>
                <a:effectLst>
                  <a:reflection blurRad="6350" stA="55000" endA="300" endPos="45500" dir="5400000" sy="-100000" algn="bl" rotWithShape="0"/>
                </a:effectLst>
              </a:rPr>
              <a:t>Value Proposition Descriptions</a:t>
            </a:r>
          </a:p>
        </p:txBody>
      </p:sp>
      <p:sp>
        <p:nvSpPr>
          <p:cNvPr id="21509" name="Footer Placeholder 5"/>
          <p:cNvSpPr txBox="1">
            <a:spLocks/>
          </p:cNvSpPr>
          <p:nvPr/>
        </p:nvSpPr>
        <p:spPr bwMode="auto">
          <a:xfrm>
            <a:off x="6185647" y="4941795"/>
            <a:ext cx="1603142" cy="2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06" tIns="33703" rIns="67406" bIns="33703" anchor="ctr"/>
          <a:lstStyle>
            <a:lvl1pPr>
              <a:defRPr sz="2500">
                <a:solidFill>
                  <a:schemeClr val="tx1"/>
                </a:solidFill>
                <a:latin typeface="Arial" panose="020B0604020202020204" pitchFamily="34" charset="0"/>
                <a:ea typeface="ＭＳ Ｐゴシック" panose="020B0600070205080204" pitchFamily="34" charset="-128"/>
              </a:defRPr>
            </a:lvl1pPr>
            <a:lvl2pPr marL="742950" indent="-285750">
              <a:defRPr sz="2500">
                <a:solidFill>
                  <a:schemeClr val="tx1"/>
                </a:solidFill>
                <a:latin typeface="Arial" panose="020B0604020202020204" pitchFamily="34" charset="0"/>
                <a:ea typeface="ＭＳ Ｐゴシック" panose="020B0600070205080204" pitchFamily="34" charset="-128"/>
              </a:defRPr>
            </a:lvl2pPr>
            <a:lvl3pPr marL="1143000" indent="-228600">
              <a:defRPr sz="2500">
                <a:solidFill>
                  <a:schemeClr val="tx1"/>
                </a:solidFill>
                <a:latin typeface="Arial" panose="020B0604020202020204" pitchFamily="34" charset="0"/>
                <a:ea typeface="ＭＳ Ｐゴシック" panose="020B0600070205080204" pitchFamily="34" charset="-128"/>
              </a:defRPr>
            </a:lvl3pPr>
            <a:lvl4pPr marL="1600200" indent="-228600">
              <a:defRPr sz="2500">
                <a:solidFill>
                  <a:schemeClr val="tx1"/>
                </a:solidFill>
                <a:latin typeface="Arial" panose="020B0604020202020204" pitchFamily="34" charset="0"/>
                <a:ea typeface="ＭＳ Ｐゴシック" panose="020B0600070205080204" pitchFamily="34" charset="-128"/>
              </a:defRPr>
            </a:lvl4pPr>
            <a:lvl5pPr marL="2057400" indent="-228600">
              <a:defRPr sz="2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algn="ctr"/>
            <a:endParaRPr lang="en-US" altLang="en-US" sz="662" dirty="0">
              <a:solidFill>
                <a:srgbClr val="898989"/>
              </a:solidFill>
            </a:endParaRPr>
          </a:p>
        </p:txBody>
      </p:sp>
      <p:sp>
        <p:nvSpPr>
          <p:cNvPr id="21510" name="Footer Placeholder 5"/>
          <p:cNvSpPr txBox="1">
            <a:spLocks/>
          </p:cNvSpPr>
          <p:nvPr/>
        </p:nvSpPr>
        <p:spPr bwMode="auto">
          <a:xfrm>
            <a:off x="1243854" y="4869307"/>
            <a:ext cx="2107406" cy="27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06" tIns="33703" rIns="67406" bIns="33703" anchor="ctr"/>
          <a:lstStyle>
            <a:lvl1pPr>
              <a:defRPr sz="2500">
                <a:solidFill>
                  <a:schemeClr val="tx1"/>
                </a:solidFill>
                <a:latin typeface="Arial" panose="020B0604020202020204" pitchFamily="34" charset="0"/>
                <a:ea typeface="ＭＳ Ｐゴシック" panose="020B0600070205080204" pitchFamily="34" charset="-128"/>
              </a:defRPr>
            </a:lvl1pPr>
            <a:lvl2pPr marL="742950" indent="-285750">
              <a:defRPr sz="2500">
                <a:solidFill>
                  <a:schemeClr val="tx1"/>
                </a:solidFill>
                <a:latin typeface="Arial" panose="020B0604020202020204" pitchFamily="34" charset="0"/>
                <a:ea typeface="ＭＳ Ｐゴシック" panose="020B0600070205080204" pitchFamily="34" charset="-128"/>
              </a:defRPr>
            </a:lvl2pPr>
            <a:lvl3pPr marL="1143000" indent="-228600">
              <a:defRPr sz="2500">
                <a:solidFill>
                  <a:schemeClr val="tx1"/>
                </a:solidFill>
                <a:latin typeface="Arial" panose="020B0604020202020204" pitchFamily="34" charset="0"/>
                <a:ea typeface="ＭＳ Ｐゴシック" panose="020B0600070205080204" pitchFamily="34" charset="-128"/>
              </a:defRPr>
            </a:lvl3pPr>
            <a:lvl4pPr marL="1600200" indent="-228600">
              <a:defRPr sz="2500">
                <a:solidFill>
                  <a:schemeClr val="tx1"/>
                </a:solidFill>
                <a:latin typeface="Arial" panose="020B0604020202020204" pitchFamily="34" charset="0"/>
                <a:ea typeface="ＭＳ Ｐゴシック" panose="020B0600070205080204" pitchFamily="34" charset="-128"/>
              </a:defRPr>
            </a:lvl4pPr>
            <a:lvl5pPr marL="2057400" indent="-228600">
              <a:defRPr sz="2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r>
              <a:rPr lang="en-US" altLang="en-US" sz="860" dirty="0">
                <a:solidFill>
                  <a:srgbClr val="898989"/>
                </a:solidFill>
              </a:rPr>
              <a:t>© 2008-2014 Relational Capital Group.</a:t>
            </a:r>
          </a:p>
        </p:txBody>
      </p:sp>
      <p:sp>
        <p:nvSpPr>
          <p:cNvPr id="2151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55">
                <a:solidFill>
                  <a:schemeClr val="tx1"/>
                </a:solidFill>
                <a:latin typeface="Arial" panose="020B0604020202020204" pitchFamily="34" charset="0"/>
                <a:ea typeface="ＭＳ Ｐゴシック" panose="020B0600070205080204" pitchFamily="34" charset="-128"/>
              </a:defRPr>
            </a:lvl1pPr>
            <a:lvl2pPr marL="490634" indent="-188059">
              <a:defRPr sz="1655">
                <a:solidFill>
                  <a:schemeClr val="tx1"/>
                </a:solidFill>
                <a:latin typeface="Arial" panose="020B0604020202020204" pitchFamily="34" charset="0"/>
                <a:ea typeface="ＭＳ Ｐゴシック" panose="020B0600070205080204" pitchFamily="34" charset="-128"/>
              </a:defRPr>
            </a:lvl2pPr>
            <a:lvl3pPr marL="755387" indent="-150237">
              <a:defRPr sz="1655">
                <a:solidFill>
                  <a:schemeClr val="tx1"/>
                </a:solidFill>
                <a:latin typeface="Arial" panose="020B0604020202020204" pitchFamily="34" charset="0"/>
                <a:ea typeface="ＭＳ Ｐゴシック" panose="020B0600070205080204" pitchFamily="34" charset="-128"/>
              </a:defRPr>
            </a:lvl3pPr>
            <a:lvl4pPr marL="1057962" indent="-150237">
              <a:defRPr sz="1655">
                <a:solidFill>
                  <a:schemeClr val="tx1"/>
                </a:solidFill>
                <a:latin typeface="Arial" panose="020B0604020202020204" pitchFamily="34" charset="0"/>
                <a:ea typeface="ＭＳ Ｐゴシック" panose="020B0600070205080204" pitchFamily="34" charset="-128"/>
              </a:defRPr>
            </a:lvl4pPr>
            <a:lvl5pPr marL="1360537" indent="-150237">
              <a:defRPr sz="1655">
                <a:solidFill>
                  <a:schemeClr val="tx1"/>
                </a:solidFill>
                <a:latin typeface="Arial" panose="020B0604020202020204" pitchFamily="34" charset="0"/>
                <a:ea typeface="ＭＳ Ｐゴシック" panose="020B0600070205080204" pitchFamily="34" charset="-128"/>
              </a:defRPr>
            </a:lvl5pPr>
            <a:lvl6pPr marL="1663112" indent="-150237" eaLnBrk="0" fontAlgn="base" hangingPunct="0">
              <a:spcBef>
                <a:spcPct val="0"/>
              </a:spcBef>
              <a:spcAft>
                <a:spcPct val="0"/>
              </a:spcAft>
              <a:defRPr sz="1655">
                <a:solidFill>
                  <a:schemeClr val="tx1"/>
                </a:solidFill>
                <a:latin typeface="Arial" panose="020B0604020202020204" pitchFamily="34" charset="0"/>
                <a:ea typeface="ＭＳ Ｐゴシック" panose="020B0600070205080204" pitchFamily="34" charset="-128"/>
              </a:defRPr>
            </a:lvl6pPr>
            <a:lvl7pPr marL="1965687" indent="-150237" eaLnBrk="0" fontAlgn="base" hangingPunct="0">
              <a:spcBef>
                <a:spcPct val="0"/>
              </a:spcBef>
              <a:spcAft>
                <a:spcPct val="0"/>
              </a:spcAft>
              <a:defRPr sz="1655">
                <a:solidFill>
                  <a:schemeClr val="tx1"/>
                </a:solidFill>
                <a:latin typeface="Arial" panose="020B0604020202020204" pitchFamily="34" charset="0"/>
                <a:ea typeface="ＭＳ Ｐゴシック" panose="020B0600070205080204" pitchFamily="34" charset="-128"/>
              </a:defRPr>
            </a:lvl7pPr>
            <a:lvl8pPr marL="2268262" indent="-150237" eaLnBrk="0" fontAlgn="base" hangingPunct="0">
              <a:spcBef>
                <a:spcPct val="0"/>
              </a:spcBef>
              <a:spcAft>
                <a:spcPct val="0"/>
              </a:spcAft>
              <a:defRPr sz="1655">
                <a:solidFill>
                  <a:schemeClr val="tx1"/>
                </a:solidFill>
                <a:latin typeface="Arial" panose="020B0604020202020204" pitchFamily="34" charset="0"/>
                <a:ea typeface="ＭＳ Ｐゴシック" panose="020B0600070205080204" pitchFamily="34" charset="-128"/>
              </a:defRPr>
            </a:lvl8pPr>
            <a:lvl9pPr marL="2570837" indent="-150237" eaLnBrk="0" fontAlgn="base" hangingPunct="0">
              <a:spcBef>
                <a:spcPct val="0"/>
              </a:spcBef>
              <a:spcAft>
                <a:spcPct val="0"/>
              </a:spcAft>
              <a:defRPr sz="1655">
                <a:solidFill>
                  <a:schemeClr val="tx1"/>
                </a:solidFill>
                <a:latin typeface="Arial" panose="020B0604020202020204" pitchFamily="34" charset="0"/>
                <a:ea typeface="ＭＳ Ｐゴシック" panose="020B0600070205080204" pitchFamily="34" charset="-128"/>
              </a:defRPr>
            </a:lvl9pPr>
          </a:lstStyle>
          <a:p>
            <a:endParaRPr lang="en-US" altLang="en-US" sz="860" dirty="0">
              <a:solidFill>
                <a:srgbClr val="898989"/>
              </a:solidFill>
            </a:endParaRPr>
          </a:p>
        </p:txBody>
      </p:sp>
    </p:spTree>
    <p:extLst>
      <p:ext uri="{BB962C8B-B14F-4D97-AF65-F5344CB8AC3E}">
        <p14:creationId xmlns:p14="http://schemas.microsoft.com/office/powerpoint/2010/main" val="3160357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E14821"/>
                </a:solidFill>
              </a:rPr>
              <a:t>Value Statement Shorthand</a:t>
            </a:r>
          </a:p>
        </p:txBody>
      </p:sp>
      <p:sp>
        <p:nvSpPr>
          <p:cNvPr id="3" name="Content Placeholder 2"/>
          <p:cNvSpPr>
            <a:spLocks noGrp="1"/>
          </p:cNvSpPr>
          <p:nvPr>
            <p:ph idx="1"/>
          </p:nvPr>
        </p:nvSpPr>
        <p:spPr/>
        <p:txBody>
          <a:bodyPr>
            <a:normAutofit/>
          </a:bodyPr>
          <a:lstStyle/>
          <a:p>
            <a:pPr marL="457189" indent="-457189">
              <a:buFont typeface="+mj-lt"/>
              <a:buAutoNum type="arabicPeriod"/>
            </a:pPr>
            <a:r>
              <a:rPr lang="en-US" sz="2400" dirty="0">
                <a:solidFill>
                  <a:srgbClr val="002060"/>
                </a:solidFill>
              </a:rPr>
              <a:t>Clear statement</a:t>
            </a:r>
          </a:p>
          <a:p>
            <a:pPr marL="457189" indent="-457189">
              <a:buFont typeface="+mj-lt"/>
              <a:buAutoNum type="arabicPeriod"/>
            </a:pPr>
            <a:r>
              <a:rPr lang="en-US" sz="2400" dirty="0">
                <a:solidFill>
                  <a:srgbClr val="002060"/>
                </a:solidFill>
              </a:rPr>
              <a:t>Through the eyes of the customer</a:t>
            </a:r>
          </a:p>
          <a:p>
            <a:pPr marL="457189" indent="-457189">
              <a:buFont typeface="+mj-lt"/>
              <a:buAutoNum type="arabicPeriod"/>
            </a:pPr>
            <a:r>
              <a:rPr lang="en-US" sz="2400" dirty="0">
                <a:solidFill>
                  <a:srgbClr val="002060"/>
                </a:solidFill>
              </a:rPr>
              <a:t>Delivers benefit</a:t>
            </a:r>
          </a:p>
          <a:p>
            <a:pPr marL="800080" lvl="1" indent="-457189">
              <a:buFont typeface="+mj-lt"/>
              <a:buAutoNum type="alphaLcParenR"/>
            </a:pPr>
            <a:r>
              <a:rPr lang="en-US" sz="2000" i="1" dirty="0">
                <a:solidFill>
                  <a:srgbClr val="002060"/>
                </a:solidFill>
              </a:rPr>
              <a:t>Increases</a:t>
            </a:r>
          </a:p>
          <a:p>
            <a:pPr marL="800080" lvl="1" indent="-457189">
              <a:buFont typeface="+mj-lt"/>
              <a:buAutoNum type="alphaLcParenR"/>
            </a:pPr>
            <a:r>
              <a:rPr lang="en-US" sz="2000" i="1" dirty="0">
                <a:solidFill>
                  <a:srgbClr val="002060"/>
                </a:solidFill>
              </a:rPr>
              <a:t>Decreases</a:t>
            </a:r>
          </a:p>
          <a:p>
            <a:pPr marL="800080" lvl="1" indent="-457189">
              <a:buFont typeface="+mj-lt"/>
              <a:buAutoNum type="alphaLcParenR"/>
            </a:pPr>
            <a:r>
              <a:rPr lang="en-US" sz="2000" i="1" dirty="0">
                <a:solidFill>
                  <a:srgbClr val="002060"/>
                </a:solidFill>
              </a:rPr>
              <a:t>Eliminates</a:t>
            </a:r>
          </a:p>
        </p:txBody>
      </p:sp>
    </p:spTree>
    <p:extLst>
      <p:ext uri="{BB962C8B-B14F-4D97-AF65-F5344CB8AC3E}">
        <p14:creationId xmlns:p14="http://schemas.microsoft.com/office/powerpoint/2010/main" val="4129152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62A0484D-38EB-405F-9F1A-94480630DB34}"/>
              </a:ext>
            </a:extLst>
          </p:cNvPr>
          <p:cNvSpPr txBox="1">
            <a:spLocks/>
          </p:cNvSpPr>
          <p:nvPr/>
        </p:nvSpPr>
        <p:spPr bwMode="auto">
          <a:xfrm>
            <a:off x="6014408" y="4767403"/>
            <a:ext cx="1552715" cy="27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04" tIns="30253" rIns="60504" bIns="30253" anchor="b"/>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algn="r"/>
            <a:fld id="{CCAE04E9-DA44-42D6-A269-786CEED30815}" type="slidenum">
              <a:rPr lang="en-US" altLang="en-US" sz="794" b="1"/>
              <a:pPr algn="r"/>
              <a:t>28</a:t>
            </a:fld>
            <a:endParaRPr lang="en-US" altLang="en-US" sz="927" b="1"/>
          </a:p>
        </p:txBody>
      </p:sp>
      <p:sp>
        <p:nvSpPr>
          <p:cNvPr id="59395" name="Rectangle 2">
            <a:extLst>
              <a:ext uri="{FF2B5EF4-FFF2-40B4-BE49-F238E27FC236}">
                <a16:creationId xmlns:a16="http://schemas.microsoft.com/office/drawing/2014/main" id="{7A8BB633-A96F-4C1B-9639-B829FC6DFFA3}"/>
              </a:ext>
            </a:extLst>
          </p:cNvPr>
          <p:cNvSpPr txBox="1">
            <a:spLocks noChangeArrowheads="1"/>
          </p:cNvSpPr>
          <p:nvPr/>
        </p:nvSpPr>
        <p:spPr bwMode="auto">
          <a:xfrm>
            <a:off x="1576878" y="205908"/>
            <a:ext cx="634437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22" tIns="33711" rIns="67422" bIns="33711" anchor="ctr"/>
          <a:lstStyle>
            <a:lvl1pPr defTabSz="508000" eaLnBrk="0" hangingPunct="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1pPr>
            <a:lvl2pPr marL="742950" indent="-285750" defTabSz="508000" eaLnBrk="0" hangingPunct="0">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2pPr>
            <a:lvl3pPr marL="1143000" indent="-228600" defTabSz="508000" eaLnBrk="0" hangingPunct="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3pPr>
            <a:lvl4pPr marL="1600200" indent="-228600" defTabSz="5080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4pPr>
            <a:lvl5pPr marL="2057400" indent="-228600" defTabSz="5080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5pPr>
            <a:lvl6pPr marL="2514600" indent="-2286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6pPr>
            <a:lvl7pPr marL="2971800" indent="-2286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7pPr>
            <a:lvl8pPr marL="3429000" indent="-2286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8pPr>
            <a:lvl9pPr marL="3886200" indent="-2286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647" b="1" dirty="0">
                <a:solidFill>
                  <a:srgbClr val="002060"/>
                </a:solidFill>
              </a:rPr>
              <a:t>Sources of Value</a:t>
            </a:r>
          </a:p>
        </p:txBody>
      </p:sp>
      <p:graphicFrame>
        <p:nvGraphicFramePr>
          <p:cNvPr id="9" name="Table 8">
            <a:extLst>
              <a:ext uri="{FF2B5EF4-FFF2-40B4-BE49-F238E27FC236}">
                <a16:creationId xmlns:a16="http://schemas.microsoft.com/office/drawing/2014/main" id="{FE3CA9EF-6F99-41E6-9097-2D73C07DC410}"/>
              </a:ext>
            </a:extLst>
          </p:cNvPr>
          <p:cNvGraphicFramePr>
            <a:graphicFrameLocks noGrp="1"/>
          </p:cNvGraphicFramePr>
          <p:nvPr>
            <p:extLst>
              <p:ext uri="{D42A27DB-BD31-4B8C-83A1-F6EECF244321}">
                <p14:modId xmlns:p14="http://schemas.microsoft.com/office/powerpoint/2010/main" val="952111313"/>
              </p:ext>
            </p:extLst>
          </p:nvPr>
        </p:nvGraphicFramePr>
        <p:xfrm>
          <a:off x="1052623" y="1008530"/>
          <a:ext cx="7772400" cy="3667634"/>
        </p:xfrm>
        <a:graphic>
          <a:graphicData uri="http://schemas.openxmlformats.org/drawingml/2006/table">
            <a:tbl>
              <a:tblPr/>
              <a:tblGrid>
                <a:gridCol w="610520">
                  <a:extLst>
                    <a:ext uri="{9D8B030D-6E8A-4147-A177-3AD203B41FA5}">
                      <a16:colId xmlns:a16="http://schemas.microsoft.com/office/drawing/2014/main" val="20000"/>
                    </a:ext>
                  </a:extLst>
                </a:gridCol>
                <a:gridCol w="3914253">
                  <a:extLst>
                    <a:ext uri="{9D8B030D-6E8A-4147-A177-3AD203B41FA5}">
                      <a16:colId xmlns:a16="http://schemas.microsoft.com/office/drawing/2014/main" val="20001"/>
                    </a:ext>
                  </a:extLst>
                </a:gridCol>
                <a:gridCol w="3247627">
                  <a:extLst>
                    <a:ext uri="{9D8B030D-6E8A-4147-A177-3AD203B41FA5}">
                      <a16:colId xmlns:a16="http://schemas.microsoft.com/office/drawing/2014/main" val="20002"/>
                    </a:ext>
                  </a:extLst>
                </a:gridCol>
              </a:tblGrid>
              <a:tr h="603960">
                <a:tc>
                  <a:txBody>
                    <a:bodyPr/>
                    <a:lstStyle/>
                    <a:p>
                      <a:pPr marL="0" marR="0" algn="ctr">
                        <a:lnSpc>
                          <a:spcPct val="115000"/>
                        </a:lnSpc>
                        <a:spcBef>
                          <a:spcPts val="0"/>
                        </a:spcBef>
                        <a:spcAft>
                          <a:spcPts val="0"/>
                        </a:spcAft>
                      </a:pP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500" b="1" dirty="0">
                          <a:solidFill>
                            <a:srgbClr val="FFFFFF"/>
                          </a:solidFill>
                          <a:latin typeface="Calibri"/>
                          <a:ea typeface="Calibri"/>
                          <a:cs typeface="Times New Roman"/>
                        </a:rPr>
                        <a:t>Source of Value (SO WHAT?)</a:t>
                      </a:r>
                      <a:endParaRPr lang="en-US" sz="1300" dirty="0">
                        <a:latin typeface="Calibri"/>
                        <a:ea typeface="Calibri"/>
                        <a:cs typeface="Times New Roman"/>
                      </a:endParaRPr>
                    </a:p>
                  </a:txBody>
                  <a:tcPr marL="49919" marR="49919" marT="0" marB="0">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500" b="1" dirty="0">
                          <a:solidFill>
                            <a:srgbClr val="FFFFFF"/>
                          </a:solidFill>
                          <a:latin typeface="Calibri"/>
                          <a:ea typeface="Calibri"/>
                          <a:cs typeface="Times New Roman"/>
                        </a:rPr>
                        <a:t>Language of the Customer</a:t>
                      </a:r>
                      <a:endParaRPr lang="en-US" sz="1300" dirty="0">
                        <a:latin typeface="Calibri"/>
                        <a:ea typeface="Calibri"/>
                        <a:cs typeface="Times New Roman"/>
                      </a:endParaRPr>
                    </a:p>
                  </a:txBody>
                  <a:tcPr marL="49919" marR="49919" marT="0" marB="0">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1</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4BACC6"/>
                    </a:solidFill>
                  </a:tcPr>
                </a:tc>
                <a:tc>
                  <a:txBody>
                    <a:bodyPr/>
                    <a:lstStyle/>
                    <a:p>
                      <a:pPr marL="0" marR="0">
                        <a:lnSpc>
                          <a:spcPct val="115000"/>
                        </a:lnSpc>
                        <a:spcBef>
                          <a:spcPts val="0"/>
                        </a:spcBef>
                        <a:spcAft>
                          <a:spcPts val="0"/>
                        </a:spcAft>
                      </a:pPr>
                      <a:r>
                        <a:rPr lang="en-US" sz="2000" dirty="0">
                          <a:latin typeface="Calibri"/>
                          <a:ea typeface="Calibri"/>
                          <a:cs typeface="Times New Roman"/>
                        </a:rPr>
                        <a:t>Responsiveness</a:t>
                      </a:r>
                    </a:p>
                  </a:txBody>
                  <a:tcPr marL="49919" marR="4991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r>
                        <a:rPr lang="en-US" sz="2000" dirty="0">
                          <a:latin typeface="Calibri"/>
                          <a:ea typeface="Calibri"/>
                          <a:cs typeface="Times New Roman"/>
                        </a:rPr>
                        <a:t>Their call gets answered</a:t>
                      </a:r>
                    </a:p>
                  </a:txBody>
                  <a:tcPr marL="49919" marR="4991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2</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r>
                        <a:rPr lang="en-US" sz="2000" dirty="0">
                          <a:latin typeface="Calibri"/>
                          <a:ea typeface="Calibri"/>
                          <a:cs typeface="Times New Roman"/>
                        </a:rPr>
                        <a:t>Made in the USA</a:t>
                      </a:r>
                    </a:p>
                  </a:txBody>
                  <a:tcPr marL="49919" marR="49919" marT="0" marB="0">
                    <a:lnL>
                      <a:noFill/>
                    </a:lnL>
                    <a:lnR>
                      <a:noFill/>
                    </a:lnR>
                    <a:lnT>
                      <a:noFill/>
                    </a:lnT>
                    <a:lnB>
                      <a:noFill/>
                    </a:lnB>
                  </a:tcPr>
                </a:tc>
                <a:tc>
                  <a:txBody>
                    <a:bodyPr/>
                    <a:lstStyle/>
                    <a:p>
                      <a:pPr marL="0" marR="0">
                        <a:lnSpc>
                          <a:spcPct val="115000"/>
                        </a:lnSpc>
                        <a:spcBef>
                          <a:spcPts val="0"/>
                        </a:spcBef>
                        <a:spcAft>
                          <a:spcPts val="0"/>
                        </a:spcAft>
                      </a:pPr>
                      <a:r>
                        <a:rPr lang="en-US" sz="2000" dirty="0">
                          <a:latin typeface="Calibri"/>
                          <a:ea typeface="Calibri"/>
                          <a:cs typeface="Times New Roman"/>
                        </a:rPr>
                        <a:t>Avoid shipping delays </a:t>
                      </a:r>
                    </a:p>
                  </a:txBody>
                  <a:tcPr marL="49919" marR="49919" marT="0" marB="0">
                    <a:lnL>
                      <a:noFill/>
                    </a:lnL>
                    <a:lnR>
                      <a:noFill/>
                    </a:lnR>
                    <a:lnT>
                      <a:noFill/>
                    </a:lnT>
                    <a:lnB>
                      <a:noFill/>
                    </a:lnB>
                  </a:tcPr>
                </a:tc>
                <a:extLst>
                  <a:ext uri="{0D108BD9-81ED-4DB2-BD59-A6C34878D82A}">
                    <a16:rowId xmlns:a16="http://schemas.microsoft.com/office/drawing/2014/main" val="10002"/>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3</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extLst>
                  <a:ext uri="{0D108BD9-81ED-4DB2-BD59-A6C34878D82A}">
                    <a16:rowId xmlns:a16="http://schemas.microsoft.com/office/drawing/2014/main" val="10003"/>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4</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extLst>
                  <a:ext uri="{0D108BD9-81ED-4DB2-BD59-A6C34878D82A}">
                    <a16:rowId xmlns:a16="http://schemas.microsoft.com/office/drawing/2014/main" val="10004"/>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5</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extLst>
                  <a:ext uri="{0D108BD9-81ED-4DB2-BD59-A6C34878D82A}">
                    <a16:rowId xmlns:a16="http://schemas.microsoft.com/office/drawing/2014/main" val="10005"/>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6</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extLst>
                  <a:ext uri="{0D108BD9-81ED-4DB2-BD59-A6C34878D82A}">
                    <a16:rowId xmlns:a16="http://schemas.microsoft.com/office/drawing/2014/main" val="10006"/>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7</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extLst>
                  <a:ext uri="{0D108BD9-81ED-4DB2-BD59-A6C34878D82A}">
                    <a16:rowId xmlns:a16="http://schemas.microsoft.com/office/drawing/2014/main" val="10007"/>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8</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extLst>
                  <a:ext uri="{0D108BD9-81ED-4DB2-BD59-A6C34878D82A}">
                    <a16:rowId xmlns:a16="http://schemas.microsoft.com/office/drawing/2014/main" val="10008"/>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9</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extLst>
                  <a:ext uri="{0D108BD9-81ED-4DB2-BD59-A6C34878D82A}">
                    <a16:rowId xmlns:a16="http://schemas.microsoft.com/office/drawing/2014/main" val="10009"/>
                  </a:ext>
                </a:extLst>
              </a:tr>
              <a:tr h="466070">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10</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9457" name="Footer Placeholder 5">
            <a:extLst>
              <a:ext uri="{FF2B5EF4-FFF2-40B4-BE49-F238E27FC236}">
                <a16:creationId xmlns:a16="http://schemas.microsoft.com/office/drawing/2014/main" id="{B1566C68-68D8-43D1-B5A6-A367FE9D75B7}"/>
              </a:ext>
            </a:extLst>
          </p:cNvPr>
          <p:cNvSpPr txBox="1">
            <a:spLocks/>
          </p:cNvSpPr>
          <p:nvPr/>
        </p:nvSpPr>
        <p:spPr bwMode="auto">
          <a:xfrm>
            <a:off x="6185647" y="4941794"/>
            <a:ext cx="1603142" cy="2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22" tIns="33711" rIns="67422" bIns="33711" anchor="ct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algn="ctr"/>
            <a:r>
              <a:rPr lang="en-US" altLang="en-US" sz="662">
                <a:solidFill>
                  <a:srgbClr val="898989"/>
                </a:solidFill>
              </a:rPr>
              <a:t>Restricted-Dow Internal Use Only</a:t>
            </a:r>
          </a:p>
        </p:txBody>
      </p:sp>
      <p:sp>
        <p:nvSpPr>
          <p:cNvPr id="59458" name="Footer Placeholder 5">
            <a:extLst>
              <a:ext uri="{FF2B5EF4-FFF2-40B4-BE49-F238E27FC236}">
                <a16:creationId xmlns:a16="http://schemas.microsoft.com/office/drawing/2014/main" id="{46673837-B742-41C0-92EA-72765824C70B}"/>
              </a:ext>
            </a:extLst>
          </p:cNvPr>
          <p:cNvSpPr txBox="1">
            <a:spLocks/>
          </p:cNvSpPr>
          <p:nvPr/>
        </p:nvSpPr>
        <p:spPr bwMode="auto">
          <a:xfrm>
            <a:off x="1243853" y="4869307"/>
            <a:ext cx="2107406" cy="27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22" tIns="33711" rIns="67422" bIns="33711" anchor="ct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r>
              <a:rPr lang="en-US" altLang="en-US" sz="860">
                <a:solidFill>
                  <a:srgbClr val="898989"/>
                </a:solidFill>
              </a:rPr>
              <a:t>© 2008-2014 Relational Capital Group.</a:t>
            </a:r>
          </a:p>
        </p:txBody>
      </p:sp>
      <p:sp>
        <p:nvSpPr>
          <p:cNvPr id="59459" name="Footer Placeholder 6">
            <a:extLst>
              <a:ext uri="{FF2B5EF4-FFF2-40B4-BE49-F238E27FC236}">
                <a16:creationId xmlns:a16="http://schemas.microsoft.com/office/drawing/2014/main" id="{733991AB-9237-41F6-9F49-A6EFF8EEA290}"/>
              </a:ext>
            </a:extLst>
          </p:cNvPr>
          <p:cNvSpPr>
            <a:spLocks noGrp="1"/>
          </p:cNvSpPr>
          <p:nvPr>
            <p:ph type="ftr" sz="quarter" idx="11"/>
          </p:nvPr>
        </p:nvSpPr>
        <p:spPr bwMode="auto">
          <a:xfrm>
            <a:off x="3436938" y="7204075"/>
            <a:ext cx="3184525" cy="414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defPPr>
              <a:defRPr lang="en-US"/>
            </a:defPPr>
            <a:lvl1pPr algn="ctr" rtl="0" eaLnBrk="0" fontAlgn="base" hangingPunct="0">
              <a:spcBef>
                <a:spcPct val="0"/>
              </a:spcBef>
              <a:spcAft>
                <a:spcPct val="0"/>
              </a:spcAft>
              <a:defRPr sz="1300" kern="1200">
                <a:solidFill>
                  <a:srgbClr val="898989"/>
                </a:solidFill>
                <a:latin typeface="Arial" panose="020B0604020202020204" pitchFamily="34" charset="0"/>
                <a:ea typeface="MS PGothic" pitchFamily="34" charset="-128"/>
                <a:cs typeface="+mn-cs"/>
              </a:defRPr>
            </a:lvl1pPr>
            <a:lvl2pPr marL="455613" indent="1588" algn="l" rtl="0" fontAlgn="base">
              <a:spcBef>
                <a:spcPct val="0"/>
              </a:spcBef>
              <a:spcAft>
                <a:spcPct val="0"/>
              </a:spcAft>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2813" indent="1588" algn="l" rtl="0" fontAlgn="base">
              <a:spcBef>
                <a:spcPct val="0"/>
              </a:spcBef>
              <a:spcAft>
                <a:spcPct val="0"/>
              </a:spcAft>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0013" indent="1588" algn="l" rtl="0" fontAlgn="base">
              <a:spcBef>
                <a:spcPct val="0"/>
              </a:spcBef>
              <a:spcAft>
                <a:spcPct val="0"/>
              </a:spcAft>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7213" indent="1588" algn="l" rtl="0" fontAlgn="base">
              <a:spcBef>
                <a:spcPct val="0"/>
              </a:spcBef>
              <a:spcAft>
                <a:spcPct val="0"/>
              </a:spcAft>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r>
              <a:rPr lang="en-US" altLang="en-US"/>
              <a:t>© 2009-2013</a:t>
            </a:r>
            <a:br>
              <a:rPr lang="en-US" altLang="en-US"/>
            </a:br>
            <a:r>
              <a:rPr lang="en-US" altLang="en-US"/>
              <a:t>Relational Capital Group.</a:t>
            </a:r>
            <a:endParaRPr lang="en-US" altLang="en-US" sz="860">
              <a:solidFill>
                <a:srgbClr val="898989"/>
              </a:solidFill>
            </a:endParaRPr>
          </a:p>
        </p:txBody>
      </p:sp>
    </p:spTree>
    <p:extLst>
      <p:ext uri="{BB962C8B-B14F-4D97-AF65-F5344CB8AC3E}">
        <p14:creationId xmlns:p14="http://schemas.microsoft.com/office/powerpoint/2010/main" val="57316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A471F"/>
                </a:solidFill>
              </a:rPr>
              <a:t>“GO TO” Value Statement Template</a:t>
            </a:r>
          </a:p>
        </p:txBody>
      </p:sp>
      <p:sp>
        <p:nvSpPr>
          <p:cNvPr id="3" name="Content Placeholder 2"/>
          <p:cNvSpPr>
            <a:spLocks noGrp="1"/>
          </p:cNvSpPr>
          <p:nvPr>
            <p:ph idx="1"/>
          </p:nvPr>
        </p:nvSpPr>
        <p:spPr>
          <a:xfrm>
            <a:off x="628650" y="1216819"/>
            <a:ext cx="7886700" cy="3263504"/>
          </a:xfrm>
        </p:spPr>
        <p:txBody>
          <a:bodyPr>
            <a:noAutofit/>
          </a:bodyPr>
          <a:lstStyle/>
          <a:p>
            <a:pPr marL="0" indent="0">
              <a:buNone/>
            </a:pPr>
            <a:r>
              <a:rPr lang="en-US" sz="2000" dirty="0">
                <a:solidFill>
                  <a:schemeClr val="tx1">
                    <a:lumMod val="65000"/>
                    <a:lumOff val="35000"/>
                  </a:schemeClr>
                </a:solidFill>
              </a:rPr>
              <a:t>When a customer asks, “</a:t>
            </a:r>
            <a:r>
              <a:rPr lang="en-US" sz="2000" i="1" dirty="0">
                <a:solidFill>
                  <a:schemeClr val="tx1">
                    <a:lumMod val="65000"/>
                    <a:lumOff val="35000"/>
                  </a:schemeClr>
                </a:solidFill>
              </a:rPr>
              <a:t>So what can you do for us?</a:t>
            </a:r>
            <a:r>
              <a:rPr lang="en-US" sz="2000" dirty="0">
                <a:solidFill>
                  <a:schemeClr val="tx1">
                    <a:lumMod val="65000"/>
                    <a:lumOff val="35000"/>
                  </a:schemeClr>
                </a:solidFill>
              </a:rPr>
              <a:t>”</a:t>
            </a:r>
          </a:p>
          <a:p>
            <a:pPr marL="0" indent="0">
              <a:buNone/>
            </a:pPr>
            <a:endParaRPr lang="en-US" sz="2000" dirty="0">
              <a:solidFill>
                <a:schemeClr val="tx1">
                  <a:lumMod val="65000"/>
                  <a:lumOff val="35000"/>
                </a:schemeClr>
              </a:solidFill>
            </a:endParaRPr>
          </a:p>
          <a:p>
            <a:pPr marL="0" indent="0">
              <a:buNone/>
            </a:pPr>
            <a:r>
              <a:rPr lang="en-US" sz="2000" dirty="0">
                <a:solidFill>
                  <a:schemeClr val="tx1">
                    <a:lumMod val="65000"/>
                    <a:lumOff val="35000"/>
                  </a:schemeClr>
                </a:solidFill>
              </a:rPr>
              <a:t>We help you </a:t>
            </a:r>
            <a:r>
              <a:rPr lang="en-US" sz="2000" b="1" dirty="0">
                <a:solidFill>
                  <a:schemeClr val="tx1">
                    <a:lumMod val="65000"/>
                    <a:lumOff val="35000"/>
                  </a:schemeClr>
                </a:solidFill>
              </a:rPr>
              <a:t>increase</a:t>
            </a:r>
            <a:r>
              <a:rPr lang="en-US" sz="2000" dirty="0">
                <a:solidFill>
                  <a:schemeClr val="tx1">
                    <a:lumMod val="65000"/>
                    <a:lumOff val="35000"/>
                  </a:schemeClr>
                </a:solidFill>
              </a:rPr>
              <a:t> {_____________} or </a:t>
            </a:r>
            <a:r>
              <a:rPr lang="en-US" sz="2000" b="1" dirty="0">
                <a:solidFill>
                  <a:schemeClr val="tx1">
                    <a:lumMod val="65000"/>
                    <a:lumOff val="35000"/>
                  </a:schemeClr>
                </a:solidFill>
              </a:rPr>
              <a:t>decrease</a:t>
            </a:r>
            <a:r>
              <a:rPr lang="en-US" sz="2000" dirty="0">
                <a:solidFill>
                  <a:schemeClr val="tx1">
                    <a:lumMod val="65000"/>
                    <a:lumOff val="35000"/>
                  </a:schemeClr>
                </a:solidFill>
              </a:rPr>
              <a:t> {____________} or </a:t>
            </a:r>
            <a:r>
              <a:rPr lang="en-US" sz="2000" b="1" dirty="0">
                <a:solidFill>
                  <a:schemeClr val="tx1">
                    <a:lumMod val="65000"/>
                    <a:lumOff val="35000"/>
                  </a:schemeClr>
                </a:solidFill>
              </a:rPr>
              <a:t>eliminate</a:t>
            </a:r>
            <a:r>
              <a:rPr lang="en-US" sz="2000" dirty="0">
                <a:solidFill>
                  <a:schemeClr val="tx1">
                    <a:lumMod val="65000"/>
                    <a:lumOff val="35000"/>
                  </a:schemeClr>
                </a:solidFill>
              </a:rPr>
              <a:t> {_____________}</a:t>
            </a:r>
          </a:p>
          <a:p>
            <a:pPr marL="0" indent="0">
              <a:buNone/>
            </a:pPr>
            <a:endParaRPr lang="en-US" sz="2000" dirty="0">
              <a:solidFill>
                <a:schemeClr val="tx1">
                  <a:lumMod val="65000"/>
                  <a:lumOff val="35000"/>
                </a:schemeClr>
              </a:solidFill>
            </a:endParaRPr>
          </a:p>
          <a:p>
            <a:pPr marL="0" indent="0">
              <a:buNone/>
            </a:pPr>
            <a:r>
              <a:rPr lang="en-US" sz="2000" b="1" dirty="0">
                <a:solidFill>
                  <a:schemeClr val="tx1">
                    <a:lumMod val="65000"/>
                    <a:lumOff val="35000"/>
                  </a:schemeClr>
                </a:solidFill>
              </a:rPr>
              <a:t>through</a:t>
            </a:r>
            <a:r>
              <a:rPr lang="en-US" sz="2000" dirty="0">
                <a:solidFill>
                  <a:schemeClr val="tx1">
                    <a:lumMod val="65000"/>
                    <a:lumOff val="35000"/>
                  </a:schemeClr>
                </a:solidFill>
              </a:rPr>
              <a:t> (add a solution phrase) {__________________________} </a:t>
            </a:r>
          </a:p>
          <a:p>
            <a:pPr marL="0" indent="0">
              <a:buNone/>
            </a:pPr>
            <a:endParaRPr lang="en-US" sz="2000" dirty="0">
              <a:solidFill>
                <a:schemeClr val="tx1">
                  <a:lumMod val="65000"/>
                  <a:lumOff val="35000"/>
                </a:schemeClr>
              </a:solidFill>
            </a:endParaRPr>
          </a:p>
          <a:p>
            <a:pPr marL="0" indent="0">
              <a:buNone/>
            </a:pPr>
            <a:r>
              <a:rPr lang="en-US" sz="2000" b="1" dirty="0">
                <a:solidFill>
                  <a:schemeClr val="tx1">
                    <a:lumMod val="65000"/>
                    <a:lumOff val="35000"/>
                  </a:schemeClr>
                </a:solidFill>
              </a:rPr>
              <a:t>Avoid explaining too much </a:t>
            </a:r>
            <a:r>
              <a:rPr lang="en-US" sz="2000" dirty="0">
                <a:solidFill>
                  <a:schemeClr val="tx1">
                    <a:lumMod val="65000"/>
                    <a:lumOff val="35000"/>
                  </a:schemeClr>
                </a:solidFill>
              </a:rPr>
              <a:t>because you want the customer to ask, ‘How are you going to do that?'</a:t>
            </a:r>
            <a:endParaRPr lang="en-US" sz="2000" i="1" dirty="0">
              <a:solidFill>
                <a:schemeClr val="tx1">
                  <a:lumMod val="65000"/>
                  <a:lumOff val="35000"/>
                </a:schemeClr>
              </a:solidFill>
            </a:endParaRPr>
          </a:p>
        </p:txBody>
      </p:sp>
    </p:spTree>
    <p:extLst>
      <p:ext uri="{BB962C8B-B14F-4D97-AF65-F5344CB8AC3E}">
        <p14:creationId xmlns:p14="http://schemas.microsoft.com/office/powerpoint/2010/main" val="34130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3</a:t>
            </a:fld>
            <a:endParaRPr lang="en-US" dirty="0"/>
          </a:p>
        </p:txBody>
      </p:sp>
      <p:sp>
        <p:nvSpPr>
          <p:cNvPr id="3" name="Title 2"/>
          <p:cNvSpPr>
            <a:spLocks noGrp="1"/>
          </p:cNvSpPr>
          <p:nvPr>
            <p:ph type="title" idx="4294967295"/>
          </p:nvPr>
        </p:nvSpPr>
        <p:spPr>
          <a:xfrm>
            <a:off x="0" y="273844"/>
            <a:ext cx="7886700" cy="994172"/>
          </a:xfrm>
        </p:spPr>
        <p:txBody>
          <a:bodyPr>
            <a:normAutofit fontScale="90000"/>
          </a:bodyPr>
          <a:lstStyle/>
          <a:p>
            <a:pPr algn="ct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r>
              <a:rPr lang="en-US" b="1" i="1" dirty="0">
                <a:solidFill>
                  <a:srgbClr val="DA471F"/>
                </a:solidFill>
              </a:rPr>
              <a:t>How many minutes of actual value do decision makers perceive during a 60 minute sales call? </a:t>
            </a:r>
          </a:p>
        </p:txBody>
      </p:sp>
    </p:spTree>
    <p:extLst>
      <p:ext uri="{BB962C8B-B14F-4D97-AF65-F5344CB8AC3E}">
        <p14:creationId xmlns:p14="http://schemas.microsoft.com/office/powerpoint/2010/main" val="907920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0" y="408214"/>
            <a:ext cx="9144000" cy="4004298"/>
          </a:xfrm>
          <a:prstGeom prst="rightArrow">
            <a:avLst/>
          </a:prstGeom>
          <a:solidFill>
            <a:srgbClr val="E14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 name="Title 3"/>
          <p:cNvSpPr>
            <a:spLocks noGrp="1"/>
          </p:cNvSpPr>
          <p:nvPr>
            <p:ph type="ctrTitle"/>
          </p:nvPr>
        </p:nvSpPr>
        <p:spPr>
          <a:xfrm>
            <a:off x="240964" y="1775637"/>
            <a:ext cx="9071708" cy="1839433"/>
          </a:xfrm>
        </p:spPr>
        <p:txBody>
          <a:bodyPr>
            <a:noAutofit/>
          </a:bodyPr>
          <a:lstStyle/>
          <a:p>
            <a:pPr algn="l">
              <a:defRPr/>
            </a:pPr>
            <a:r>
              <a:rPr lang="en-US" sz="5400" dirty="0">
                <a:solidFill>
                  <a:schemeClr val="bg1"/>
                </a:solidFill>
                <a:effectLst>
                  <a:outerShdw blurRad="38100" dist="38100" dir="2700000" algn="tl">
                    <a:srgbClr val="000000">
                      <a:alpha val="43137"/>
                    </a:srgbClr>
                  </a:outerShdw>
                </a:effectLst>
                <a:latin typeface="Corbel" panose="020B0503020204020204" pitchFamily="34" charset="0"/>
              </a:rPr>
              <a:t>Application Exercise </a:t>
            </a:r>
            <a:br>
              <a:rPr lang="en-US" sz="5400" dirty="0">
                <a:solidFill>
                  <a:schemeClr val="bg1"/>
                </a:solidFill>
              </a:rPr>
            </a:br>
            <a:endParaRPr lang="en-US" sz="5400" dirty="0">
              <a:solidFill>
                <a:schemeClr val="bg1"/>
              </a:solidFill>
            </a:endParaRPr>
          </a:p>
        </p:txBody>
      </p:sp>
      <p:sp>
        <p:nvSpPr>
          <p:cNvPr id="11" name="Title 1"/>
          <p:cNvSpPr txBox="1">
            <a:spLocks/>
          </p:cNvSpPr>
          <p:nvPr/>
        </p:nvSpPr>
        <p:spPr>
          <a:xfrm>
            <a:off x="315778" y="273844"/>
            <a:ext cx="8199573" cy="994172"/>
          </a:xfrm>
          <a:prstGeom prst="rect">
            <a:avLst/>
          </a:prstGeom>
        </p:spPr>
        <p:txBody>
          <a:bodyPr vert="horz" wrap="none" lIns="68580" tIns="34290" rIns="68580" bIns="3429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000" b="1" i="0" u="none" strike="noStrike" kern="1200" cap="none" spc="-225" normalizeH="0" baseline="0" noProof="0" dirty="0">
              <a:ln>
                <a:noFill/>
              </a:ln>
              <a:solidFill>
                <a:prstClr val="black">
                  <a:lumMod val="65000"/>
                  <a:lumOff val="35000"/>
                </a:prstClr>
              </a:solidFill>
              <a:effectLst>
                <a:outerShdw blurRad="469900" dist="342900" dir="5400000" sy="-20000" rotWithShape="0">
                  <a:prstClr val="black">
                    <a:alpha val="66000"/>
                  </a:prstClr>
                </a:outerShdw>
              </a:effectLst>
              <a:uLnTx/>
              <a:uFillTx/>
              <a:latin typeface="Corbel" panose="020B0503020204020204"/>
              <a:ea typeface="+mj-ea"/>
              <a:cs typeface="+mj-cs"/>
            </a:endParaRPr>
          </a:p>
        </p:txBody>
      </p:sp>
    </p:spTree>
    <p:extLst>
      <p:ext uri="{BB962C8B-B14F-4D97-AF65-F5344CB8AC3E}">
        <p14:creationId xmlns:p14="http://schemas.microsoft.com/office/powerpoint/2010/main" val="126476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37160"/>
            <a:ext cx="7680960" cy="720090"/>
          </a:xfrm>
        </p:spPr>
        <p:txBody>
          <a:bodyPr>
            <a:noAutofit/>
          </a:bodyPr>
          <a:lstStyle/>
          <a:p>
            <a:pPr algn="l"/>
            <a:br>
              <a:rPr lang="en-US" sz="2700" dirty="0"/>
            </a:br>
            <a:r>
              <a:rPr lang="en-US" b="1" dirty="0">
                <a:solidFill>
                  <a:srgbClr val="DA471F"/>
                </a:solidFill>
              </a:rPr>
              <a:t>Decision Maker</a:t>
            </a:r>
            <a:br>
              <a:rPr lang="en-US" b="1" dirty="0">
                <a:solidFill>
                  <a:srgbClr val="DA471F"/>
                </a:solidFill>
              </a:rPr>
            </a:br>
            <a:r>
              <a:rPr lang="en-US" b="1" dirty="0">
                <a:solidFill>
                  <a:srgbClr val="DA471F"/>
                </a:solidFill>
              </a:rPr>
              <a:t>Persona: </a:t>
            </a:r>
            <a:endParaRPr lang="en-US" b="1"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altLang="en-US" b="1" dirty="0">
                <a:solidFill>
                  <a:srgbClr val="002060"/>
                </a:solidFill>
                <a:ea typeface="ＭＳ Ｐゴシック" pitchFamily="34" charset="-128"/>
              </a:rPr>
              <a:t>Identify the typical Goals and Struggles for this Persona</a:t>
            </a:r>
          </a:p>
          <a:p>
            <a:pPr marL="0" indent="0">
              <a:buNone/>
            </a:pPr>
            <a:endParaRPr lang="en-US" altLang="en-US" b="1" dirty="0">
              <a:solidFill>
                <a:srgbClr val="002060"/>
              </a:solidFill>
              <a:ea typeface="ＭＳ Ｐゴシック" pitchFamily="34" charset="-128"/>
            </a:endParaRPr>
          </a:p>
          <a:p>
            <a:pPr marL="0" indent="0">
              <a:buNone/>
            </a:pPr>
            <a:r>
              <a:rPr lang="en-US" altLang="en-US" b="1" dirty="0">
                <a:solidFill>
                  <a:srgbClr val="002060"/>
                </a:solidFill>
                <a:ea typeface="ＭＳ Ｐゴシック" pitchFamily="34" charset="-128"/>
              </a:rPr>
              <a:t>Goals:</a:t>
            </a:r>
          </a:p>
          <a:p>
            <a:pPr marL="342892" indent="-342892">
              <a:buFont typeface="Arial" pitchFamily="34" charset="0"/>
              <a:buAutoNum type="arabicPeriod"/>
            </a:pPr>
            <a:r>
              <a:rPr lang="en-US" altLang="en-US" b="1" dirty="0">
                <a:solidFill>
                  <a:srgbClr val="002060"/>
                </a:solidFill>
                <a:ea typeface="ＭＳ Ｐゴシック" pitchFamily="34" charset="-128"/>
              </a:rPr>
              <a:t>________________________________________</a:t>
            </a:r>
          </a:p>
          <a:p>
            <a:pPr marL="342892" indent="-342892">
              <a:buFont typeface="Arial" pitchFamily="34" charset="0"/>
              <a:buAutoNum type="arabicPeriod"/>
            </a:pPr>
            <a:r>
              <a:rPr lang="en-US" altLang="en-US" b="1" dirty="0">
                <a:solidFill>
                  <a:srgbClr val="002060"/>
                </a:solidFill>
                <a:ea typeface="ＭＳ Ｐゴシック" pitchFamily="34" charset="-128"/>
              </a:rPr>
              <a:t>________________________________________</a:t>
            </a:r>
          </a:p>
          <a:p>
            <a:pPr marL="0" indent="0">
              <a:buNone/>
            </a:pPr>
            <a:r>
              <a:rPr lang="en-US" altLang="en-US" b="1" dirty="0">
                <a:solidFill>
                  <a:srgbClr val="002060"/>
                </a:solidFill>
                <a:ea typeface="ＭＳ Ｐゴシック" pitchFamily="34" charset="-128"/>
              </a:rPr>
              <a:t>Struggles:</a:t>
            </a:r>
          </a:p>
          <a:p>
            <a:pPr marL="342892" indent="-342892">
              <a:buAutoNum type="arabicPeriod"/>
            </a:pPr>
            <a:r>
              <a:rPr lang="en-US" altLang="en-US" b="1" dirty="0">
                <a:solidFill>
                  <a:srgbClr val="002060"/>
                </a:solidFill>
                <a:ea typeface="ＭＳ Ｐゴシック" pitchFamily="34" charset="-128"/>
              </a:rPr>
              <a:t>________________________________________</a:t>
            </a:r>
          </a:p>
          <a:p>
            <a:pPr marL="342892" indent="-342892">
              <a:buAutoNum type="arabicPeriod"/>
            </a:pPr>
            <a:r>
              <a:rPr lang="en-US" altLang="en-US" b="1" dirty="0">
                <a:solidFill>
                  <a:srgbClr val="002060"/>
                </a:solidFill>
                <a:ea typeface="ＭＳ Ｐゴシック" pitchFamily="34" charset="-128"/>
              </a:rPr>
              <a:t>________________________________________</a:t>
            </a:r>
          </a:p>
          <a:p>
            <a:pPr marL="342892" indent="-342892">
              <a:buFont typeface="Arial" pitchFamily="34" charset="0"/>
              <a:buAutoNum type="arabicPeriod"/>
            </a:pPr>
            <a:endParaRPr lang="en-US" altLang="en-US" b="1" dirty="0">
              <a:solidFill>
                <a:srgbClr val="002060"/>
              </a:solidFill>
              <a:ea typeface="ＭＳ Ｐゴシック" pitchFamily="34" charset="-128"/>
            </a:endParaRPr>
          </a:p>
          <a:p>
            <a:endParaRPr lang="en-US" dirty="0"/>
          </a:p>
        </p:txBody>
      </p:sp>
      <p:sp>
        <p:nvSpPr>
          <p:cNvPr id="4" name="Slide Number Placeholder 3"/>
          <p:cNvSpPr>
            <a:spLocks noGrp="1"/>
          </p:cNvSpPr>
          <p:nvPr>
            <p:ph type="sldNum" sz="quarter" idx="10"/>
          </p:nvPr>
        </p:nvSpPr>
        <p:spPr>
          <a:xfrm>
            <a:off x="2132585" y="6394450"/>
            <a:ext cx="101701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83" fontAlgn="base">
              <a:spcBef>
                <a:spcPct val="0"/>
              </a:spcBef>
              <a:spcAft>
                <a:spcPct val="0"/>
              </a:spcAft>
              <a:defRPr/>
            </a:pPr>
            <a:fld id="{02A6E590-DB0F-431A-8188-3B729B29E334}" type="datetimeFigureOut">
              <a:rPr lang="en-US" smtClean="0"/>
              <a:pPr algn="r" defTabSz="685783" fontAlgn="base">
                <a:spcBef>
                  <a:spcPct val="0"/>
                </a:spcBef>
                <a:spcAft>
                  <a:spcPct val="0"/>
                </a:spcAft>
                <a:defRPr/>
              </a:pPr>
              <a:t>4/13/2022</a:t>
            </a:fld>
            <a:endParaRPr lang="en-US" sz="900" b="1" dirty="0">
              <a:solidFill>
                <a:srgbClr val="808080"/>
              </a:solidFill>
              <a:latin typeface="News Gothic MT"/>
            </a:endParaRPr>
          </a:p>
        </p:txBody>
      </p:sp>
      <p:sp>
        <p:nvSpPr>
          <p:cNvPr id="5" name="Footer Placeholder 4"/>
          <p:cNvSpPr>
            <a:spLocks noGrp="1"/>
          </p:cNvSpPr>
          <p:nvPr>
            <p:ph type="ftr" sz="quarter" idx="11"/>
          </p:nvPr>
        </p:nvSpPr>
        <p:spPr>
          <a:xfrm>
            <a:off x="3351787" y="6394450"/>
            <a:ext cx="505662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350" dirty="0">
              <a:solidFill>
                <a:srgbClr val="092D4F"/>
              </a:solidFill>
              <a:latin typeface="Arial" charset="0"/>
              <a:ea typeface="ＭＳ Ｐゴシック" pitchFamily="1" charset="-128"/>
            </a:endParaRPr>
          </a:p>
        </p:txBody>
      </p:sp>
    </p:spTree>
    <p:extLst>
      <p:ext uri="{BB962C8B-B14F-4D97-AF65-F5344CB8AC3E}">
        <p14:creationId xmlns:p14="http://schemas.microsoft.com/office/powerpoint/2010/main" val="262598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E14821"/>
                </a:solidFill>
              </a:rPr>
              <a:t>Discovery Questions</a:t>
            </a:r>
          </a:p>
        </p:txBody>
      </p:sp>
      <p:sp>
        <p:nvSpPr>
          <p:cNvPr id="3" name="Content Placeholder 2"/>
          <p:cNvSpPr>
            <a:spLocks noGrp="1"/>
          </p:cNvSpPr>
          <p:nvPr>
            <p:ph idx="1"/>
          </p:nvPr>
        </p:nvSpPr>
        <p:spPr/>
        <p:txBody>
          <a:bodyPr>
            <a:normAutofit/>
          </a:bodyPr>
          <a:lstStyle/>
          <a:p>
            <a:pPr marL="0" indent="0">
              <a:buNone/>
            </a:pPr>
            <a:r>
              <a:rPr lang="en-US" altLang="en-US" b="1" dirty="0">
                <a:solidFill>
                  <a:srgbClr val="002060"/>
                </a:solidFill>
                <a:ea typeface="ＭＳ Ｐゴシック" pitchFamily="34" charset="-128"/>
              </a:rPr>
              <a:t>What probing questions could you develop to learn more about their Goals and Struggles?</a:t>
            </a:r>
          </a:p>
          <a:p>
            <a:pPr marL="0" indent="0">
              <a:buNone/>
            </a:pPr>
            <a:endParaRPr lang="en-US" altLang="en-US" b="1" dirty="0">
              <a:solidFill>
                <a:srgbClr val="002060"/>
              </a:solidFill>
              <a:ea typeface="ＭＳ Ｐゴシック" pitchFamily="34" charset="-128"/>
            </a:endParaRPr>
          </a:p>
          <a:p>
            <a:pPr marL="0" indent="0">
              <a:buNone/>
            </a:pPr>
            <a:r>
              <a:rPr lang="en-US" altLang="en-US" b="1" dirty="0">
                <a:solidFill>
                  <a:srgbClr val="002060"/>
                </a:solidFill>
                <a:ea typeface="ＭＳ Ｐゴシック" pitchFamily="34" charset="-128"/>
              </a:rPr>
              <a:t>1.____________________________________________</a:t>
            </a:r>
          </a:p>
          <a:p>
            <a:pPr marL="0" indent="0">
              <a:buNone/>
            </a:pPr>
            <a:r>
              <a:rPr lang="en-US" altLang="en-US" b="1" dirty="0">
                <a:solidFill>
                  <a:srgbClr val="002060"/>
                </a:solidFill>
                <a:ea typeface="ＭＳ Ｐゴシック" pitchFamily="34" charset="-128"/>
              </a:rPr>
              <a:t>2.____________________________________________</a:t>
            </a:r>
          </a:p>
          <a:p>
            <a:pPr marL="0" indent="0">
              <a:buNone/>
            </a:pPr>
            <a:r>
              <a:rPr lang="en-US" altLang="en-US" b="1" dirty="0">
                <a:solidFill>
                  <a:srgbClr val="002060"/>
                </a:solidFill>
                <a:ea typeface="ＭＳ Ｐゴシック" pitchFamily="34" charset="-128"/>
              </a:rPr>
              <a:t>3.____________________________________________</a:t>
            </a:r>
            <a:endParaRPr lang="en-US" dirty="0"/>
          </a:p>
        </p:txBody>
      </p:sp>
      <p:sp>
        <p:nvSpPr>
          <p:cNvPr id="4" name="Slide Number Placeholder 3"/>
          <p:cNvSpPr>
            <a:spLocks noGrp="1"/>
          </p:cNvSpPr>
          <p:nvPr>
            <p:ph type="sldNum" sz="quarter" idx="10"/>
          </p:nvPr>
        </p:nvSpPr>
        <p:spPr>
          <a:xfrm>
            <a:off x="2132585" y="6394450"/>
            <a:ext cx="101701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783" fontAlgn="base">
              <a:spcBef>
                <a:spcPct val="0"/>
              </a:spcBef>
              <a:spcAft>
                <a:spcPct val="0"/>
              </a:spcAft>
              <a:defRPr/>
            </a:pPr>
            <a:fld id="{02A6E590-DB0F-431A-8188-3B729B29E334}" type="datetimeFigureOut">
              <a:rPr lang="en-US" smtClean="0"/>
              <a:pPr algn="r" defTabSz="685783" fontAlgn="base">
                <a:spcBef>
                  <a:spcPct val="0"/>
                </a:spcBef>
                <a:spcAft>
                  <a:spcPct val="0"/>
                </a:spcAft>
                <a:defRPr/>
              </a:pPr>
              <a:t>4/13/2022</a:t>
            </a:fld>
            <a:endParaRPr lang="en-US" sz="900" b="1" dirty="0">
              <a:solidFill>
                <a:srgbClr val="808080"/>
              </a:solidFill>
              <a:latin typeface="News Gothic MT"/>
            </a:endParaRPr>
          </a:p>
        </p:txBody>
      </p:sp>
      <p:sp>
        <p:nvSpPr>
          <p:cNvPr id="5" name="Footer Placeholder 4"/>
          <p:cNvSpPr>
            <a:spLocks noGrp="1"/>
          </p:cNvSpPr>
          <p:nvPr>
            <p:ph type="ftr" sz="quarter" idx="11"/>
          </p:nvPr>
        </p:nvSpPr>
        <p:spPr>
          <a:xfrm>
            <a:off x="3351787" y="6394450"/>
            <a:ext cx="505662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350" dirty="0">
              <a:solidFill>
                <a:srgbClr val="092D4F"/>
              </a:solidFill>
              <a:latin typeface="Arial" charset="0"/>
              <a:ea typeface="ＭＳ Ｐゴシック" pitchFamily="1" charset="-128"/>
            </a:endParaRPr>
          </a:p>
        </p:txBody>
      </p:sp>
    </p:spTree>
    <p:extLst>
      <p:ext uri="{BB962C8B-B14F-4D97-AF65-F5344CB8AC3E}">
        <p14:creationId xmlns:p14="http://schemas.microsoft.com/office/powerpoint/2010/main" val="2690710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62A0484D-38EB-405F-9F1A-94480630DB34}"/>
              </a:ext>
            </a:extLst>
          </p:cNvPr>
          <p:cNvSpPr txBox="1">
            <a:spLocks/>
          </p:cNvSpPr>
          <p:nvPr/>
        </p:nvSpPr>
        <p:spPr bwMode="auto">
          <a:xfrm>
            <a:off x="6014408" y="4767403"/>
            <a:ext cx="1552715" cy="27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04" tIns="30253" rIns="60504" bIns="30253" anchor="b"/>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CCAE04E9-DA44-42D6-A269-786CEED30815}" type="slidenum">
              <a:rPr kumimoji="0" lang="en-US" altLang="en-US" sz="794"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33</a:t>
            </a:fld>
            <a:endParaRPr kumimoji="0" lang="en-US" altLang="en-US" sz="927"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9395" name="Rectangle 2">
            <a:extLst>
              <a:ext uri="{FF2B5EF4-FFF2-40B4-BE49-F238E27FC236}">
                <a16:creationId xmlns:a16="http://schemas.microsoft.com/office/drawing/2014/main" id="{7A8BB633-A96F-4C1B-9639-B829FC6DFFA3}"/>
              </a:ext>
            </a:extLst>
          </p:cNvPr>
          <p:cNvSpPr txBox="1">
            <a:spLocks noChangeArrowheads="1"/>
          </p:cNvSpPr>
          <p:nvPr/>
        </p:nvSpPr>
        <p:spPr bwMode="auto">
          <a:xfrm>
            <a:off x="1576879" y="205908"/>
            <a:ext cx="599024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22" tIns="33711" rIns="67422" bIns="33711" anchor="ctr"/>
          <a:lstStyle>
            <a:lvl1pPr defTabSz="508000" eaLnBrk="0" hangingPunct="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1pPr>
            <a:lvl2pPr marL="742950" indent="-285750" defTabSz="508000" eaLnBrk="0" hangingPunct="0">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2pPr>
            <a:lvl3pPr marL="1143000" indent="-228600" defTabSz="508000" eaLnBrk="0" hangingPunct="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3pPr>
            <a:lvl4pPr marL="1600200" indent="-228600" defTabSz="5080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4pPr>
            <a:lvl5pPr marL="2057400" indent="-228600" defTabSz="5080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5pPr>
            <a:lvl6pPr marL="2514600" indent="-2286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6pPr>
            <a:lvl7pPr marL="2971800" indent="-2286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7pPr>
            <a:lvl8pPr marL="3429000" indent="-2286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8pPr>
            <a:lvl9pPr marL="3886200" indent="-2286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8000" rtl="0" eaLnBrk="1" fontAlgn="auto" latinLnBrk="0" hangingPunct="1">
              <a:lnSpc>
                <a:spcPct val="100000"/>
              </a:lnSpc>
              <a:spcBef>
                <a:spcPct val="0"/>
              </a:spcBef>
              <a:spcAft>
                <a:spcPts val="0"/>
              </a:spcAft>
              <a:buClrTx/>
              <a:buSzTx/>
              <a:buFontTx/>
              <a:buNone/>
              <a:tabLst/>
              <a:defRPr/>
            </a:pPr>
            <a:r>
              <a:rPr kumimoji="0" lang="en-US" altLang="en-US" sz="2647"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panose="020B0600070205080204" pitchFamily="34" charset="-128"/>
                <a:cs typeface="+mn-cs"/>
              </a:rPr>
              <a:t>Sources of Value</a:t>
            </a:r>
          </a:p>
        </p:txBody>
      </p:sp>
      <p:graphicFrame>
        <p:nvGraphicFramePr>
          <p:cNvPr id="9" name="Table 8">
            <a:extLst>
              <a:ext uri="{FF2B5EF4-FFF2-40B4-BE49-F238E27FC236}">
                <a16:creationId xmlns:a16="http://schemas.microsoft.com/office/drawing/2014/main" id="{FE3CA9EF-6F99-41E6-9097-2D73C07DC410}"/>
              </a:ext>
            </a:extLst>
          </p:cNvPr>
          <p:cNvGraphicFramePr>
            <a:graphicFrameLocks noGrp="1"/>
          </p:cNvGraphicFramePr>
          <p:nvPr>
            <p:extLst>
              <p:ext uri="{D42A27DB-BD31-4B8C-83A1-F6EECF244321}">
                <p14:modId xmlns:p14="http://schemas.microsoft.com/office/powerpoint/2010/main" val="2559713518"/>
              </p:ext>
            </p:extLst>
          </p:nvPr>
        </p:nvGraphicFramePr>
        <p:xfrm>
          <a:off x="1020726" y="1008530"/>
          <a:ext cx="7804298" cy="3667634"/>
        </p:xfrm>
        <a:graphic>
          <a:graphicData uri="http://schemas.openxmlformats.org/drawingml/2006/table">
            <a:tbl>
              <a:tblPr/>
              <a:tblGrid>
                <a:gridCol w="613026">
                  <a:extLst>
                    <a:ext uri="{9D8B030D-6E8A-4147-A177-3AD203B41FA5}">
                      <a16:colId xmlns:a16="http://schemas.microsoft.com/office/drawing/2014/main" val="20000"/>
                    </a:ext>
                  </a:extLst>
                </a:gridCol>
                <a:gridCol w="3930317">
                  <a:extLst>
                    <a:ext uri="{9D8B030D-6E8A-4147-A177-3AD203B41FA5}">
                      <a16:colId xmlns:a16="http://schemas.microsoft.com/office/drawing/2014/main" val="20001"/>
                    </a:ext>
                  </a:extLst>
                </a:gridCol>
                <a:gridCol w="3260955">
                  <a:extLst>
                    <a:ext uri="{9D8B030D-6E8A-4147-A177-3AD203B41FA5}">
                      <a16:colId xmlns:a16="http://schemas.microsoft.com/office/drawing/2014/main" val="20002"/>
                    </a:ext>
                  </a:extLst>
                </a:gridCol>
              </a:tblGrid>
              <a:tr h="603960">
                <a:tc>
                  <a:txBody>
                    <a:bodyPr/>
                    <a:lstStyle/>
                    <a:p>
                      <a:pPr marL="0" marR="0" algn="ctr">
                        <a:lnSpc>
                          <a:spcPct val="115000"/>
                        </a:lnSpc>
                        <a:spcBef>
                          <a:spcPts val="0"/>
                        </a:spcBef>
                        <a:spcAft>
                          <a:spcPts val="0"/>
                        </a:spcAft>
                      </a:pP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500" b="1" dirty="0">
                          <a:solidFill>
                            <a:srgbClr val="FFFFFF"/>
                          </a:solidFill>
                          <a:latin typeface="Calibri"/>
                          <a:ea typeface="Calibri"/>
                          <a:cs typeface="Times New Roman"/>
                        </a:rPr>
                        <a:t>Source of Value (SO WHAT?)</a:t>
                      </a:r>
                      <a:endParaRPr lang="en-US" sz="1300" dirty="0">
                        <a:latin typeface="Calibri"/>
                        <a:ea typeface="Calibri"/>
                        <a:cs typeface="Times New Roman"/>
                      </a:endParaRPr>
                    </a:p>
                  </a:txBody>
                  <a:tcPr marL="49919" marR="49919" marT="0" marB="0">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500" b="1" dirty="0">
                          <a:solidFill>
                            <a:srgbClr val="FFFFFF"/>
                          </a:solidFill>
                          <a:latin typeface="Calibri"/>
                          <a:ea typeface="Calibri"/>
                          <a:cs typeface="Times New Roman"/>
                        </a:rPr>
                        <a:t>Language of the Customer</a:t>
                      </a:r>
                      <a:endParaRPr lang="en-US" sz="1300" dirty="0">
                        <a:latin typeface="Calibri"/>
                        <a:ea typeface="Calibri"/>
                        <a:cs typeface="Times New Roman"/>
                      </a:endParaRPr>
                    </a:p>
                  </a:txBody>
                  <a:tcPr marL="49919" marR="49919" marT="0" marB="0">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1</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4BACC6"/>
                    </a:solidFill>
                  </a:tcPr>
                </a:tc>
                <a:tc>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49919" marR="4991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49919" marR="4991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2</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49919" marR="49919" marT="0" marB="0">
                    <a:lnL>
                      <a:noFill/>
                    </a:lnL>
                    <a:lnR>
                      <a:noFill/>
                    </a:lnR>
                    <a:lnT>
                      <a:noFill/>
                    </a:lnT>
                    <a:lnB>
                      <a:noFill/>
                    </a:lnB>
                  </a:tcPr>
                </a:tc>
                <a:tc>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49919" marR="49919" marT="0" marB="0">
                    <a:lnL>
                      <a:noFill/>
                    </a:lnL>
                    <a:lnR>
                      <a:noFill/>
                    </a:lnR>
                    <a:lnT>
                      <a:noFill/>
                    </a:lnT>
                    <a:lnB>
                      <a:noFill/>
                    </a:lnB>
                  </a:tcPr>
                </a:tc>
                <a:extLst>
                  <a:ext uri="{0D108BD9-81ED-4DB2-BD59-A6C34878D82A}">
                    <a16:rowId xmlns:a16="http://schemas.microsoft.com/office/drawing/2014/main" val="10002"/>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3</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extLst>
                  <a:ext uri="{0D108BD9-81ED-4DB2-BD59-A6C34878D82A}">
                    <a16:rowId xmlns:a16="http://schemas.microsoft.com/office/drawing/2014/main" val="10003"/>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4</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extLst>
                  <a:ext uri="{0D108BD9-81ED-4DB2-BD59-A6C34878D82A}">
                    <a16:rowId xmlns:a16="http://schemas.microsoft.com/office/drawing/2014/main" val="10004"/>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5</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extLst>
                  <a:ext uri="{0D108BD9-81ED-4DB2-BD59-A6C34878D82A}">
                    <a16:rowId xmlns:a16="http://schemas.microsoft.com/office/drawing/2014/main" val="10005"/>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6</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extLst>
                  <a:ext uri="{0D108BD9-81ED-4DB2-BD59-A6C34878D82A}">
                    <a16:rowId xmlns:a16="http://schemas.microsoft.com/office/drawing/2014/main" val="10006"/>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7</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extLst>
                  <a:ext uri="{0D108BD9-81ED-4DB2-BD59-A6C34878D82A}">
                    <a16:rowId xmlns:a16="http://schemas.microsoft.com/office/drawing/2014/main" val="10007"/>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8</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tcPr>
                </a:tc>
                <a:extLst>
                  <a:ext uri="{0D108BD9-81ED-4DB2-BD59-A6C34878D82A}">
                    <a16:rowId xmlns:a16="http://schemas.microsoft.com/office/drawing/2014/main" val="10008"/>
                  </a:ext>
                </a:extLst>
              </a:tr>
              <a:tr h="276816">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9</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a:noFill/>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a:noFill/>
                    </a:lnB>
                    <a:solidFill>
                      <a:srgbClr val="D8D8D8"/>
                    </a:solidFill>
                  </a:tcPr>
                </a:tc>
                <a:extLst>
                  <a:ext uri="{0D108BD9-81ED-4DB2-BD59-A6C34878D82A}">
                    <a16:rowId xmlns:a16="http://schemas.microsoft.com/office/drawing/2014/main" val="10009"/>
                  </a:ext>
                </a:extLst>
              </a:tr>
              <a:tr h="466070">
                <a:tc>
                  <a:txBody>
                    <a:bodyPr/>
                    <a:lstStyle/>
                    <a:p>
                      <a:pPr marL="0" marR="0">
                        <a:lnSpc>
                          <a:spcPct val="115000"/>
                        </a:lnSpc>
                        <a:spcBef>
                          <a:spcPts val="0"/>
                        </a:spcBef>
                        <a:spcAft>
                          <a:spcPts val="0"/>
                        </a:spcAft>
                      </a:pPr>
                      <a:r>
                        <a:rPr lang="en-US" sz="1300" b="1" dirty="0">
                          <a:solidFill>
                            <a:srgbClr val="FFFFFF"/>
                          </a:solidFill>
                          <a:latin typeface="Calibri"/>
                          <a:ea typeface="Calibri"/>
                          <a:cs typeface="Times New Roman"/>
                        </a:rPr>
                        <a:t>10</a:t>
                      </a:r>
                      <a:endParaRPr lang="en-US" sz="1300" dirty="0">
                        <a:latin typeface="Calibri"/>
                        <a:ea typeface="Calibri"/>
                        <a:cs typeface="Times New Roman"/>
                      </a:endParaRPr>
                    </a:p>
                  </a:txBody>
                  <a:tcPr marL="49919" marR="49919"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19" marR="49919"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9457" name="Footer Placeholder 5">
            <a:extLst>
              <a:ext uri="{FF2B5EF4-FFF2-40B4-BE49-F238E27FC236}">
                <a16:creationId xmlns:a16="http://schemas.microsoft.com/office/drawing/2014/main" id="{B1566C68-68D8-43D1-B5A6-A367FE9D75B7}"/>
              </a:ext>
            </a:extLst>
          </p:cNvPr>
          <p:cNvSpPr txBox="1">
            <a:spLocks/>
          </p:cNvSpPr>
          <p:nvPr/>
        </p:nvSpPr>
        <p:spPr bwMode="auto">
          <a:xfrm>
            <a:off x="6185647" y="4941794"/>
            <a:ext cx="1603142" cy="2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22" tIns="33711" rIns="67422" bIns="33711" anchor="ct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662"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t>Restricted-Dow Internal Use Only</a:t>
            </a:r>
          </a:p>
        </p:txBody>
      </p:sp>
      <p:sp>
        <p:nvSpPr>
          <p:cNvPr id="59458" name="Footer Placeholder 5">
            <a:extLst>
              <a:ext uri="{FF2B5EF4-FFF2-40B4-BE49-F238E27FC236}">
                <a16:creationId xmlns:a16="http://schemas.microsoft.com/office/drawing/2014/main" id="{46673837-B742-41C0-92EA-72765824C70B}"/>
              </a:ext>
            </a:extLst>
          </p:cNvPr>
          <p:cNvSpPr txBox="1">
            <a:spLocks/>
          </p:cNvSpPr>
          <p:nvPr/>
        </p:nvSpPr>
        <p:spPr bwMode="auto">
          <a:xfrm>
            <a:off x="1243853" y="4869307"/>
            <a:ext cx="2107406" cy="27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22" tIns="33711" rIns="67422" bIns="33711" anchor="ct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86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t>© 2008-2014 Relational Capital Group.</a:t>
            </a:r>
          </a:p>
        </p:txBody>
      </p:sp>
      <p:sp>
        <p:nvSpPr>
          <p:cNvPr id="59459" name="Footer Placeholder 6">
            <a:extLst>
              <a:ext uri="{FF2B5EF4-FFF2-40B4-BE49-F238E27FC236}">
                <a16:creationId xmlns:a16="http://schemas.microsoft.com/office/drawing/2014/main" id="{733991AB-9237-41F6-9F49-A6EFF8EEA290}"/>
              </a:ext>
            </a:extLst>
          </p:cNvPr>
          <p:cNvSpPr>
            <a:spLocks noGrp="1"/>
          </p:cNvSpPr>
          <p:nvPr>
            <p:ph type="ftr" sz="quarter" idx="11"/>
          </p:nvPr>
        </p:nvSpPr>
        <p:spPr bwMode="auto">
          <a:xfrm>
            <a:off x="3436938" y="7204075"/>
            <a:ext cx="3184525" cy="414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defPPr>
              <a:defRPr lang="en-US"/>
            </a:defPPr>
            <a:lvl1pPr algn="ctr" rtl="0" eaLnBrk="0" fontAlgn="base" hangingPunct="0">
              <a:spcBef>
                <a:spcPct val="0"/>
              </a:spcBef>
              <a:spcAft>
                <a:spcPct val="0"/>
              </a:spcAft>
              <a:defRPr sz="1300" kern="1200">
                <a:solidFill>
                  <a:srgbClr val="898989"/>
                </a:solidFill>
                <a:latin typeface="Arial" panose="020B0604020202020204" pitchFamily="34" charset="0"/>
                <a:ea typeface="MS PGothic" pitchFamily="34" charset="-128"/>
                <a:cs typeface="+mn-cs"/>
              </a:defRPr>
            </a:lvl1pPr>
            <a:lvl2pPr marL="455613" indent="1588" algn="l" rtl="0" fontAlgn="base">
              <a:spcBef>
                <a:spcPct val="0"/>
              </a:spcBef>
              <a:spcAft>
                <a:spcPct val="0"/>
              </a:spcAft>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2813" indent="1588" algn="l" rtl="0" fontAlgn="base">
              <a:spcBef>
                <a:spcPct val="0"/>
              </a:spcBef>
              <a:spcAft>
                <a:spcPct val="0"/>
              </a:spcAft>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0013" indent="1588" algn="l" rtl="0" fontAlgn="base">
              <a:spcBef>
                <a:spcPct val="0"/>
              </a:spcBef>
              <a:spcAft>
                <a:spcPct val="0"/>
              </a:spcAft>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7213" indent="1588" algn="l" rtl="0" fontAlgn="base">
              <a:spcBef>
                <a:spcPct val="0"/>
              </a:spcBef>
              <a:spcAft>
                <a:spcPct val="0"/>
              </a:spcAft>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sz="2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t>© 2009-2013</a:t>
            </a:r>
            <a:br>
              <a:rPr kumimoji="0" lang="en-US" altLang="en-US" sz="13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br>
            <a:r>
              <a:rPr kumimoji="0" lang="en-US" altLang="en-US" sz="13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t>Relational Capital Group.</a:t>
            </a:r>
            <a:endParaRPr kumimoji="0" lang="en-US" altLang="en-US" sz="86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Tree>
    <p:extLst>
      <p:ext uri="{BB962C8B-B14F-4D97-AF65-F5344CB8AC3E}">
        <p14:creationId xmlns:p14="http://schemas.microsoft.com/office/powerpoint/2010/main" val="896970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A471F"/>
                </a:solidFill>
              </a:rPr>
              <a:t>“GO TO” Value Statement Template</a:t>
            </a:r>
          </a:p>
        </p:txBody>
      </p:sp>
      <p:sp>
        <p:nvSpPr>
          <p:cNvPr id="3" name="Content Placeholder 2"/>
          <p:cNvSpPr>
            <a:spLocks noGrp="1"/>
          </p:cNvSpPr>
          <p:nvPr>
            <p:ph idx="1"/>
          </p:nvPr>
        </p:nvSpPr>
        <p:spPr>
          <a:xfrm>
            <a:off x="628650" y="1216819"/>
            <a:ext cx="7886700" cy="3263504"/>
          </a:xfrm>
        </p:spPr>
        <p:txBody>
          <a:bodyPr>
            <a:noAutofit/>
          </a:bodyPr>
          <a:lstStyle/>
          <a:p>
            <a:pPr marL="0" indent="0">
              <a:buNone/>
            </a:pPr>
            <a:r>
              <a:rPr lang="en-US" sz="2000" dirty="0">
                <a:solidFill>
                  <a:schemeClr val="tx1">
                    <a:lumMod val="65000"/>
                    <a:lumOff val="35000"/>
                  </a:schemeClr>
                </a:solidFill>
              </a:rPr>
              <a:t>When a customer asks, “</a:t>
            </a:r>
            <a:r>
              <a:rPr lang="en-US" sz="2000" i="1" dirty="0">
                <a:solidFill>
                  <a:schemeClr val="tx1">
                    <a:lumMod val="65000"/>
                    <a:lumOff val="35000"/>
                  </a:schemeClr>
                </a:solidFill>
              </a:rPr>
              <a:t>So what can you do for us?</a:t>
            </a:r>
            <a:r>
              <a:rPr lang="en-US" sz="2000" dirty="0">
                <a:solidFill>
                  <a:schemeClr val="tx1">
                    <a:lumMod val="65000"/>
                    <a:lumOff val="35000"/>
                  </a:schemeClr>
                </a:solidFill>
              </a:rPr>
              <a:t>”</a:t>
            </a:r>
          </a:p>
          <a:p>
            <a:pPr marL="0" indent="0">
              <a:buNone/>
            </a:pPr>
            <a:endParaRPr lang="en-US" sz="2000" dirty="0">
              <a:solidFill>
                <a:schemeClr val="tx1">
                  <a:lumMod val="65000"/>
                  <a:lumOff val="35000"/>
                </a:schemeClr>
              </a:solidFill>
            </a:endParaRPr>
          </a:p>
          <a:p>
            <a:pPr marL="0" indent="0">
              <a:buNone/>
            </a:pPr>
            <a:r>
              <a:rPr lang="en-US" sz="2000" dirty="0">
                <a:solidFill>
                  <a:schemeClr val="tx1">
                    <a:lumMod val="65000"/>
                    <a:lumOff val="35000"/>
                  </a:schemeClr>
                </a:solidFill>
              </a:rPr>
              <a:t>We help you </a:t>
            </a:r>
            <a:r>
              <a:rPr lang="en-US" sz="2000" b="1" dirty="0">
                <a:solidFill>
                  <a:schemeClr val="tx1">
                    <a:lumMod val="65000"/>
                    <a:lumOff val="35000"/>
                  </a:schemeClr>
                </a:solidFill>
              </a:rPr>
              <a:t>increase</a:t>
            </a:r>
            <a:r>
              <a:rPr lang="en-US" sz="2000" dirty="0">
                <a:solidFill>
                  <a:schemeClr val="tx1">
                    <a:lumMod val="65000"/>
                    <a:lumOff val="35000"/>
                  </a:schemeClr>
                </a:solidFill>
              </a:rPr>
              <a:t> {_____________} or </a:t>
            </a:r>
            <a:r>
              <a:rPr lang="en-US" sz="2000" b="1" dirty="0">
                <a:solidFill>
                  <a:schemeClr val="tx1">
                    <a:lumMod val="65000"/>
                    <a:lumOff val="35000"/>
                  </a:schemeClr>
                </a:solidFill>
              </a:rPr>
              <a:t>decrease</a:t>
            </a:r>
            <a:r>
              <a:rPr lang="en-US" sz="2000" dirty="0">
                <a:solidFill>
                  <a:schemeClr val="tx1">
                    <a:lumMod val="65000"/>
                    <a:lumOff val="35000"/>
                  </a:schemeClr>
                </a:solidFill>
              </a:rPr>
              <a:t> {____________} or </a:t>
            </a:r>
            <a:r>
              <a:rPr lang="en-US" sz="2000" b="1" dirty="0">
                <a:solidFill>
                  <a:schemeClr val="tx1">
                    <a:lumMod val="65000"/>
                    <a:lumOff val="35000"/>
                  </a:schemeClr>
                </a:solidFill>
              </a:rPr>
              <a:t>eliminate</a:t>
            </a:r>
            <a:r>
              <a:rPr lang="en-US" sz="2000" dirty="0">
                <a:solidFill>
                  <a:schemeClr val="tx1">
                    <a:lumMod val="65000"/>
                    <a:lumOff val="35000"/>
                  </a:schemeClr>
                </a:solidFill>
              </a:rPr>
              <a:t> {_____________}</a:t>
            </a:r>
          </a:p>
          <a:p>
            <a:pPr marL="0" indent="0">
              <a:buNone/>
            </a:pPr>
            <a:endParaRPr lang="en-US" sz="2000" dirty="0">
              <a:solidFill>
                <a:schemeClr val="tx1">
                  <a:lumMod val="65000"/>
                  <a:lumOff val="35000"/>
                </a:schemeClr>
              </a:solidFill>
            </a:endParaRPr>
          </a:p>
          <a:p>
            <a:pPr marL="0" indent="0">
              <a:buNone/>
            </a:pPr>
            <a:r>
              <a:rPr lang="en-US" sz="2000" b="1" dirty="0">
                <a:solidFill>
                  <a:schemeClr val="tx1">
                    <a:lumMod val="65000"/>
                    <a:lumOff val="35000"/>
                  </a:schemeClr>
                </a:solidFill>
              </a:rPr>
              <a:t>through</a:t>
            </a:r>
            <a:r>
              <a:rPr lang="en-US" sz="2000" dirty="0">
                <a:solidFill>
                  <a:schemeClr val="tx1">
                    <a:lumMod val="65000"/>
                    <a:lumOff val="35000"/>
                  </a:schemeClr>
                </a:solidFill>
              </a:rPr>
              <a:t> (add a solution phrase) {__________________________} </a:t>
            </a:r>
          </a:p>
          <a:p>
            <a:pPr marL="0" indent="0">
              <a:buNone/>
            </a:pPr>
            <a:endParaRPr lang="en-US" sz="2000" dirty="0">
              <a:solidFill>
                <a:schemeClr val="tx1">
                  <a:lumMod val="65000"/>
                  <a:lumOff val="35000"/>
                </a:schemeClr>
              </a:solidFill>
            </a:endParaRPr>
          </a:p>
          <a:p>
            <a:pPr marL="0" indent="0">
              <a:buNone/>
            </a:pPr>
            <a:r>
              <a:rPr lang="en-US" sz="2000" b="1" dirty="0">
                <a:solidFill>
                  <a:schemeClr val="tx1">
                    <a:lumMod val="65000"/>
                    <a:lumOff val="35000"/>
                  </a:schemeClr>
                </a:solidFill>
              </a:rPr>
              <a:t>Avoid explaining too much </a:t>
            </a:r>
            <a:r>
              <a:rPr lang="en-US" sz="2000" dirty="0">
                <a:solidFill>
                  <a:schemeClr val="tx1">
                    <a:lumMod val="65000"/>
                    <a:lumOff val="35000"/>
                  </a:schemeClr>
                </a:solidFill>
              </a:rPr>
              <a:t>because you want the customer to ask, ‘How are you going to do that?'</a:t>
            </a:r>
            <a:endParaRPr lang="en-US" sz="2000" i="1" dirty="0">
              <a:solidFill>
                <a:schemeClr val="tx1">
                  <a:lumMod val="65000"/>
                  <a:lumOff val="35000"/>
                </a:schemeClr>
              </a:solidFill>
            </a:endParaRPr>
          </a:p>
        </p:txBody>
      </p:sp>
    </p:spTree>
    <p:extLst>
      <p:ext uri="{BB962C8B-B14F-4D97-AF65-F5344CB8AC3E}">
        <p14:creationId xmlns:p14="http://schemas.microsoft.com/office/powerpoint/2010/main" val="2360730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0" y="408214"/>
            <a:ext cx="9144000" cy="4004298"/>
          </a:xfrm>
          <a:prstGeom prst="rightArrow">
            <a:avLst/>
          </a:prstGeom>
          <a:solidFill>
            <a:srgbClr val="E14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defRPr/>
            </a:pPr>
            <a:endParaRPr lang="en-US" sz="1350" dirty="0">
              <a:solidFill>
                <a:prstClr val="white"/>
              </a:solidFill>
              <a:latin typeface="Corbel" panose="020B0503020204020204"/>
            </a:endParaRPr>
          </a:p>
        </p:txBody>
      </p:sp>
      <p:sp>
        <p:nvSpPr>
          <p:cNvPr id="4" name="Title 3"/>
          <p:cNvSpPr>
            <a:spLocks noGrp="1"/>
          </p:cNvSpPr>
          <p:nvPr>
            <p:ph type="ctrTitle"/>
          </p:nvPr>
        </p:nvSpPr>
        <p:spPr>
          <a:xfrm>
            <a:off x="240964" y="1775638"/>
            <a:ext cx="9071708" cy="1684070"/>
          </a:xfrm>
        </p:spPr>
        <p:txBody>
          <a:bodyPr>
            <a:noAutofit/>
          </a:bodyPr>
          <a:lstStyle/>
          <a:p>
            <a:pPr algn="l">
              <a:defRPr/>
            </a:pPr>
            <a:r>
              <a:rPr lang="en-US" sz="5400" dirty="0">
                <a:solidFill>
                  <a:schemeClr val="bg1"/>
                </a:solidFill>
                <a:effectLst>
                  <a:outerShdw blurRad="38100" dist="38100" dir="2700000" algn="tl">
                    <a:srgbClr val="000000">
                      <a:alpha val="43137"/>
                    </a:srgbClr>
                  </a:outerShdw>
                </a:effectLst>
                <a:latin typeface="Corbel" panose="020B0503020204020204" pitchFamily="34" charset="0"/>
              </a:rPr>
              <a:t>                  Qualifying</a:t>
            </a:r>
            <a:br>
              <a:rPr lang="en-US" sz="5400" dirty="0">
                <a:solidFill>
                  <a:schemeClr val="bg1"/>
                </a:solidFill>
              </a:rPr>
            </a:br>
            <a:endParaRPr lang="en-US" sz="5400" dirty="0">
              <a:solidFill>
                <a:schemeClr val="bg1"/>
              </a:solidFill>
            </a:endParaRPr>
          </a:p>
        </p:txBody>
      </p:sp>
      <p:sp>
        <p:nvSpPr>
          <p:cNvPr id="11" name="Title 1"/>
          <p:cNvSpPr txBox="1">
            <a:spLocks/>
          </p:cNvSpPr>
          <p:nvPr/>
        </p:nvSpPr>
        <p:spPr>
          <a:xfrm>
            <a:off x="348833" y="325749"/>
            <a:ext cx="8199573" cy="994172"/>
          </a:xfrm>
          <a:prstGeom prst="rect">
            <a:avLst/>
          </a:prstGeom>
        </p:spPr>
        <p:txBody>
          <a:bodyPr vert="horz" wrap="none" lIns="68580" tIns="34290" rIns="68580" bIns="3429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defTabSz="685783">
              <a:defRPr/>
            </a:pPr>
            <a:endParaRPr lang="en-US" sz="3000" b="1" dirty="0">
              <a:solidFill>
                <a:prstClr val="black">
                  <a:lumMod val="65000"/>
                  <a:lumOff val="35000"/>
                </a:prstClr>
              </a:solidFill>
              <a:latin typeface="Corbel" panose="020B0503020204020204"/>
            </a:endParaRPr>
          </a:p>
        </p:txBody>
      </p:sp>
    </p:spTree>
    <p:extLst>
      <p:ext uri="{BB962C8B-B14F-4D97-AF65-F5344CB8AC3E}">
        <p14:creationId xmlns:p14="http://schemas.microsoft.com/office/powerpoint/2010/main" val="429849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F414-ABC2-8C4D-AFD5-109C1F514DBC}"/>
              </a:ext>
            </a:extLst>
          </p:cNvPr>
          <p:cNvSpPr>
            <a:spLocks noGrp="1"/>
          </p:cNvSpPr>
          <p:nvPr>
            <p:ph type="title"/>
          </p:nvPr>
        </p:nvSpPr>
        <p:spPr/>
        <p:txBody>
          <a:bodyPr>
            <a:normAutofit/>
          </a:bodyPr>
          <a:lstStyle/>
          <a:p>
            <a:r>
              <a:rPr lang="en-US" sz="3600" dirty="0">
                <a:solidFill>
                  <a:srgbClr val="DA471F"/>
                </a:solidFill>
              </a:rPr>
              <a:t>Qualifying Questions</a:t>
            </a:r>
          </a:p>
        </p:txBody>
      </p:sp>
      <p:sp>
        <p:nvSpPr>
          <p:cNvPr id="3" name="Content Placeholder 2"/>
          <p:cNvSpPr>
            <a:spLocks noGrp="1"/>
          </p:cNvSpPr>
          <p:nvPr>
            <p:ph idx="1"/>
          </p:nvPr>
        </p:nvSpPr>
        <p:spPr/>
        <p:txBody>
          <a:bodyPr>
            <a:normAutofit/>
          </a:bodyPr>
          <a:lstStyle/>
          <a:p>
            <a:pPr>
              <a:buNone/>
            </a:pPr>
            <a:r>
              <a:rPr lang="en-US" b="1" u="sng" dirty="0">
                <a:solidFill>
                  <a:srgbClr val="002060"/>
                </a:solidFill>
              </a:rPr>
              <a:t>BANT</a:t>
            </a:r>
          </a:p>
          <a:p>
            <a:pPr>
              <a:buNone/>
            </a:pPr>
            <a:endParaRPr lang="en-US" dirty="0">
              <a:solidFill>
                <a:srgbClr val="002060"/>
              </a:solidFill>
            </a:endParaRPr>
          </a:p>
          <a:p>
            <a:pPr>
              <a:buNone/>
            </a:pPr>
            <a:r>
              <a:rPr lang="en-US" dirty="0">
                <a:solidFill>
                  <a:srgbClr val="002060"/>
                </a:solidFill>
              </a:rPr>
              <a:t>Do they have a </a:t>
            </a:r>
            <a:r>
              <a:rPr lang="en-US" b="1" dirty="0">
                <a:solidFill>
                  <a:srgbClr val="002060"/>
                </a:solidFill>
              </a:rPr>
              <a:t>Budget</a:t>
            </a:r>
            <a:r>
              <a:rPr lang="en-US" dirty="0">
                <a:solidFill>
                  <a:srgbClr val="002060"/>
                </a:solidFill>
              </a:rPr>
              <a:t>?</a:t>
            </a:r>
          </a:p>
          <a:p>
            <a:pPr>
              <a:buNone/>
            </a:pPr>
            <a:r>
              <a:rPr lang="en-US" dirty="0">
                <a:solidFill>
                  <a:srgbClr val="002060"/>
                </a:solidFill>
              </a:rPr>
              <a:t>Does buyer have </a:t>
            </a:r>
            <a:r>
              <a:rPr lang="en-US" b="1" dirty="0">
                <a:solidFill>
                  <a:srgbClr val="002060"/>
                </a:solidFill>
              </a:rPr>
              <a:t>Authority</a:t>
            </a:r>
            <a:r>
              <a:rPr lang="en-US" dirty="0">
                <a:solidFill>
                  <a:srgbClr val="002060"/>
                </a:solidFill>
              </a:rPr>
              <a:t>?</a:t>
            </a:r>
          </a:p>
          <a:p>
            <a:pPr>
              <a:buNone/>
            </a:pPr>
            <a:r>
              <a:rPr lang="en-US" dirty="0">
                <a:solidFill>
                  <a:srgbClr val="002060"/>
                </a:solidFill>
              </a:rPr>
              <a:t>Do we understand </a:t>
            </a:r>
            <a:r>
              <a:rPr lang="en-US" b="1" dirty="0">
                <a:solidFill>
                  <a:srgbClr val="002060"/>
                </a:solidFill>
              </a:rPr>
              <a:t>Need</a:t>
            </a:r>
            <a:r>
              <a:rPr lang="en-US" dirty="0">
                <a:solidFill>
                  <a:srgbClr val="002060"/>
                </a:solidFill>
              </a:rPr>
              <a:t>?</a:t>
            </a:r>
          </a:p>
          <a:p>
            <a:pPr>
              <a:buNone/>
            </a:pPr>
            <a:r>
              <a:rPr lang="en-US" dirty="0">
                <a:solidFill>
                  <a:srgbClr val="002060"/>
                </a:solidFill>
              </a:rPr>
              <a:t>Do we understand </a:t>
            </a:r>
            <a:r>
              <a:rPr lang="en-US" b="1" dirty="0">
                <a:solidFill>
                  <a:srgbClr val="002060"/>
                </a:solidFill>
              </a:rPr>
              <a:t>Timeline</a:t>
            </a:r>
            <a:r>
              <a:rPr lang="en-US" dirty="0">
                <a:solidFill>
                  <a:srgbClr val="002060"/>
                </a:solidFill>
              </a:rPr>
              <a:t>?</a:t>
            </a:r>
          </a:p>
        </p:txBody>
      </p:sp>
      <p:sp>
        <p:nvSpPr>
          <p:cNvPr id="5" name="TextBox 4"/>
          <p:cNvSpPr txBox="1"/>
          <p:nvPr/>
        </p:nvSpPr>
        <p:spPr>
          <a:xfrm>
            <a:off x="3285561" y="4632725"/>
            <a:ext cx="2326120" cy="369332"/>
          </a:xfrm>
          <a:prstGeom prst="rect">
            <a:avLst/>
          </a:prstGeom>
          <a:noFill/>
        </p:spPr>
        <p:txBody>
          <a:bodyPr wrap="square" rtlCol="0">
            <a:spAutoFit/>
          </a:bodyPr>
          <a:lstStyle/>
          <a:p>
            <a:pPr defTabSz="342892">
              <a:defRPr/>
            </a:pPr>
            <a:r>
              <a:rPr lang="en-US" dirty="0">
                <a:solidFill>
                  <a:prstClr val="black"/>
                </a:solidFill>
                <a:latin typeface="Calibri" panose="020F0502020204030204"/>
              </a:rPr>
              <a:t>OTB Solutions LLC</a:t>
            </a:r>
          </a:p>
        </p:txBody>
      </p:sp>
    </p:spTree>
    <p:extLst>
      <p:ext uri="{BB962C8B-B14F-4D97-AF65-F5344CB8AC3E}">
        <p14:creationId xmlns:p14="http://schemas.microsoft.com/office/powerpoint/2010/main" val="2550964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F414-ABC2-8C4D-AFD5-109C1F514DBC}"/>
              </a:ext>
            </a:extLst>
          </p:cNvPr>
          <p:cNvSpPr>
            <a:spLocks noGrp="1"/>
          </p:cNvSpPr>
          <p:nvPr>
            <p:ph type="title"/>
          </p:nvPr>
        </p:nvSpPr>
        <p:spPr/>
        <p:txBody>
          <a:bodyPr>
            <a:normAutofit/>
          </a:bodyPr>
          <a:lstStyle/>
          <a:p>
            <a:r>
              <a:rPr lang="en-US" sz="3600" dirty="0">
                <a:solidFill>
                  <a:srgbClr val="E14821"/>
                </a:solidFill>
              </a:rPr>
              <a:t>Qualifying Questions</a:t>
            </a:r>
          </a:p>
        </p:txBody>
      </p:sp>
      <p:sp>
        <p:nvSpPr>
          <p:cNvPr id="3" name="Content Placeholder 2"/>
          <p:cNvSpPr>
            <a:spLocks noGrp="1"/>
          </p:cNvSpPr>
          <p:nvPr>
            <p:ph idx="1"/>
          </p:nvPr>
        </p:nvSpPr>
        <p:spPr/>
        <p:txBody>
          <a:bodyPr>
            <a:normAutofit/>
          </a:bodyPr>
          <a:lstStyle/>
          <a:p>
            <a:pPr>
              <a:buNone/>
            </a:pPr>
            <a:r>
              <a:rPr lang="en-US" b="1" u="sng" dirty="0">
                <a:solidFill>
                  <a:srgbClr val="002060"/>
                </a:solidFill>
              </a:rPr>
              <a:t>B</a:t>
            </a:r>
            <a:r>
              <a:rPr lang="en-US" b="1" dirty="0">
                <a:solidFill>
                  <a:srgbClr val="002060"/>
                </a:solidFill>
              </a:rPr>
              <a:t>ANT</a:t>
            </a:r>
          </a:p>
          <a:p>
            <a:pPr>
              <a:buNone/>
            </a:pPr>
            <a:endParaRPr lang="en-US" dirty="0"/>
          </a:p>
          <a:p>
            <a:pPr>
              <a:buNone/>
            </a:pPr>
            <a:r>
              <a:rPr lang="en-US" dirty="0">
                <a:solidFill>
                  <a:srgbClr val="002060"/>
                </a:solidFill>
              </a:rPr>
              <a:t>Do they have a </a:t>
            </a:r>
            <a:r>
              <a:rPr lang="en-US" b="1" dirty="0">
                <a:solidFill>
                  <a:srgbClr val="002060"/>
                </a:solidFill>
              </a:rPr>
              <a:t>Budget</a:t>
            </a:r>
            <a:r>
              <a:rPr lang="en-US" dirty="0">
                <a:solidFill>
                  <a:srgbClr val="002060"/>
                </a:solidFill>
              </a:rPr>
              <a:t>?</a:t>
            </a:r>
          </a:p>
          <a:p>
            <a:pPr>
              <a:buFontTx/>
              <a:buChar char="-"/>
            </a:pPr>
            <a:r>
              <a:rPr lang="en-US" dirty="0">
                <a:solidFill>
                  <a:srgbClr val="002060"/>
                </a:solidFill>
              </a:rPr>
              <a:t>Do you have a targeted budget?</a:t>
            </a:r>
          </a:p>
          <a:p>
            <a:pPr>
              <a:buFontTx/>
              <a:buChar char="-"/>
            </a:pPr>
            <a:r>
              <a:rPr lang="en-US" dirty="0">
                <a:solidFill>
                  <a:srgbClr val="002060"/>
                </a:solidFill>
              </a:rPr>
              <a:t>How much have you spent for similar purchases in the past?</a:t>
            </a:r>
          </a:p>
          <a:p>
            <a:pPr>
              <a:buFontTx/>
              <a:buChar char="-"/>
            </a:pPr>
            <a:r>
              <a:rPr lang="en-US" dirty="0">
                <a:solidFill>
                  <a:srgbClr val="002060"/>
                </a:solidFill>
              </a:rPr>
              <a:t>Have you been given a budget or will we need to create a business case for one? </a:t>
            </a:r>
          </a:p>
        </p:txBody>
      </p:sp>
      <p:sp>
        <p:nvSpPr>
          <p:cNvPr id="5" name="TextBox 4"/>
          <p:cNvSpPr txBox="1"/>
          <p:nvPr/>
        </p:nvSpPr>
        <p:spPr>
          <a:xfrm>
            <a:off x="3285561" y="4632725"/>
            <a:ext cx="2326120" cy="369332"/>
          </a:xfrm>
          <a:prstGeom prst="rect">
            <a:avLst/>
          </a:prstGeom>
          <a:noFill/>
        </p:spPr>
        <p:txBody>
          <a:bodyPr wrap="square" rtlCol="0">
            <a:spAutoFit/>
          </a:bodyPr>
          <a:lstStyle/>
          <a:p>
            <a:pPr defTabSz="342892">
              <a:defRPr/>
            </a:pPr>
            <a:r>
              <a:rPr lang="en-US" dirty="0">
                <a:solidFill>
                  <a:prstClr val="black"/>
                </a:solidFill>
                <a:latin typeface="Calibri" panose="020F0502020204030204"/>
              </a:rPr>
              <a:t>OTB Solutions LLC</a:t>
            </a:r>
          </a:p>
        </p:txBody>
      </p:sp>
    </p:spTree>
    <p:extLst>
      <p:ext uri="{BB962C8B-B14F-4D97-AF65-F5344CB8AC3E}">
        <p14:creationId xmlns:p14="http://schemas.microsoft.com/office/powerpoint/2010/main" val="3163566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F414-ABC2-8C4D-AFD5-109C1F514DBC}"/>
              </a:ext>
            </a:extLst>
          </p:cNvPr>
          <p:cNvSpPr>
            <a:spLocks noGrp="1"/>
          </p:cNvSpPr>
          <p:nvPr>
            <p:ph type="title"/>
          </p:nvPr>
        </p:nvSpPr>
        <p:spPr/>
        <p:txBody>
          <a:bodyPr>
            <a:normAutofit/>
          </a:bodyPr>
          <a:lstStyle/>
          <a:p>
            <a:r>
              <a:rPr lang="en-US" sz="3600" dirty="0">
                <a:solidFill>
                  <a:srgbClr val="DA471F"/>
                </a:solidFill>
              </a:rPr>
              <a:t>Qualifying Questions</a:t>
            </a:r>
          </a:p>
        </p:txBody>
      </p:sp>
      <p:sp>
        <p:nvSpPr>
          <p:cNvPr id="3" name="Content Placeholder 2"/>
          <p:cNvSpPr>
            <a:spLocks noGrp="1"/>
          </p:cNvSpPr>
          <p:nvPr>
            <p:ph idx="1"/>
          </p:nvPr>
        </p:nvSpPr>
        <p:spPr/>
        <p:txBody>
          <a:bodyPr>
            <a:normAutofit/>
          </a:bodyPr>
          <a:lstStyle/>
          <a:p>
            <a:pPr>
              <a:buNone/>
            </a:pPr>
            <a:r>
              <a:rPr lang="en-US" b="1" dirty="0">
                <a:solidFill>
                  <a:srgbClr val="002060"/>
                </a:solidFill>
              </a:rPr>
              <a:t>B</a:t>
            </a:r>
            <a:r>
              <a:rPr lang="en-US" b="1" u="sng" dirty="0">
                <a:solidFill>
                  <a:srgbClr val="002060"/>
                </a:solidFill>
              </a:rPr>
              <a:t>A</a:t>
            </a:r>
            <a:r>
              <a:rPr lang="en-US" b="1" dirty="0">
                <a:solidFill>
                  <a:srgbClr val="002060"/>
                </a:solidFill>
              </a:rPr>
              <a:t>NT</a:t>
            </a:r>
          </a:p>
          <a:p>
            <a:pPr>
              <a:buNone/>
            </a:pPr>
            <a:r>
              <a:rPr lang="en-US" dirty="0">
                <a:solidFill>
                  <a:srgbClr val="002060"/>
                </a:solidFill>
              </a:rPr>
              <a:t>Does buyer have </a:t>
            </a:r>
            <a:r>
              <a:rPr lang="en-US" b="1" dirty="0">
                <a:solidFill>
                  <a:srgbClr val="002060"/>
                </a:solidFill>
              </a:rPr>
              <a:t>Authority</a:t>
            </a:r>
            <a:r>
              <a:rPr lang="en-US" dirty="0">
                <a:solidFill>
                  <a:srgbClr val="002060"/>
                </a:solidFill>
              </a:rPr>
              <a:t>?</a:t>
            </a:r>
          </a:p>
          <a:p>
            <a:pPr>
              <a:buFontTx/>
              <a:buChar char="-"/>
            </a:pPr>
            <a:r>
              <a:rPr lang="en-US" dirty="0">
                <a:solidFill>
                  <a:srgbClr val="002060"/>
                </a:solidFill>
              </a:rPr>
              <a:t>Are you the decision maker?</a:t>
            </a:r>
          </a:p>
          <a:p>
            <a:pPr>
              <a:buFontTx/>
              <a:buChar char="-"/>
            </a:pPr>
            <a:r>
              <a:rPr lang="en-US" dirty="0">
                <a:solidFill>
                  <a:srgbClr val="002060"/>
                </a:solidFill>
              </a:rPr>
              <a:t>Is there someone else you would like to include in the discussion?</a:t>
            </a:r>
          </a:p>
        </p:txBody>
      </p:sp>
      <p:sp>
        <p:nvSpPr>
          <p:cNvPr id="5" name="TextBox 4"/>
          <p:cNvSpPr txBox="1"/>
          <p:nvPr/>
        </p:nvSpPr>
        <p:spPr>
          <a:xfrm>
            <a:off x="3285561" y="4632725"/>
            <a:ext cx="2326120" cy="369332"/>
          </a:xfrm>
          <a:prstGeom prst="rect">
            <a:avLst/>
          </a:prstGeom>
          <a:noFill/>
        </p:spPr>
        <p:txBody>
          <a:bodyPr wrap="square" rtlCol="0">
            <a:spAutoFit/>
          </a:bodyPr>
          <a:lstStyle/>
          <a:p>
            <a:pPr defTabSz="342892">
              <a:defRPr/>
            </a:pPr>
            <a:r>
              <a:rPr lang="en-US" dirty="0">
                <a:solidFill>
                  <a:prstClr val="black"/>
                </a:solidFill>
                <a:latin typeface="Calibri" panose="020F0502020204030204"/>
              </a:rPr>
              <a:t>OTB Solutions LLC</a:t>
            </a:r>
          </a:p>
        </p:txBody>
      </p:sp>
    </p:spTree>
    <p:extLst>
      <p:ext uri="{BB962C8B-B14F-4D97-AF65-F5344CB8AC3E}">
        <p14:creationId xmlns:p14="http://schemas.microsoft.com/office/powerpoint/2010/main" val="900872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F414-ABC2-8C4D-AFD5-109C1F514DBC}"/>
              </a:ext>
            </a:extLst>
          </p:cNvPr>
          <p:cNvSpPr>
            <a:spLocks noGrp="1"/>
          </p:cNvSpPr>
          <p:nvPr>
            <p:ph type="title"/>
          </p:nvPr>
        </p:nvSpPr>
        <p:spPr/>
        <p:txBody>
          <a:bodyPr>
            <a:normAutofit/>
          </a:bodyPr>
          <a:lstStyle/>
          <a:p>
            <a:r>
              <a:rPr lang="en-US" sz="3600" dirty="0">
                <a:solidFill>
                  <a:srgbClr val="E14821"/>
                </a:solidFill>
              </a:rPr>
              <a:t>Qualifying Questions</a:t>
            </a:r>
          </a:p>
        </p:txBody>
      </p:sp>
      <p:sp>
        <p:nvSpPr>
          <p:cNvPr id="3" name="Content Placeholder 2"/>
          <p:cNvSpPr>
            <a:spLocks noGrp="1"/>
          </p:cNvSpPr>
          <p:nvPr>
            <p:ph idx="1"/>
          </p:nvPr>
        </p:nvSpPr>
        <p:spPr>
          <a:xfrm>
            <a:off x="628650" y="1073426"/>
            <a:ext cx="7886700" cy="3559296"/>
          </a:xfrm>
        </p:spPr>
        <p:txBody>
          <a:bodyPr>
            <a:normAutofit/>
          </a:bodyPr>
          <a:lstStyle/>
          <a:p>
            <a:pPr>
              <a:buNone/>
            </a:pPr>
            <a:r>
              <a:rPr lang="en-US" b="1" dirty="0">
                <a:solidFill>
                  <a:srgbClr val="002060"/>
                </a:solidFill>
              </a:rPr>
              <a:t>BA</a:t>
            </a:r>
            <a:r>
              <a:rPr lang="en-US" b="1" u="sng" dirty="0">
                <a:solidFill>
                  <a:srgbClr val="002060"/>
                </a:solidFill>
              </a:rPr>
              <a:t>N</a:t>
            </a:r>
            <a:r>
              <a:rPr lang="en-US" b="1" dirty="0">
                <a:solidFill>
                  <a:srgbClr val="002060"/>
                </a:solidFill>
              </a:rPr>
              <a:t>T</a:t>
            </a:r>
          </a:p>
          <a:p>
            <a:pPr>
              <a:buNone/>
            </a:pPr>
            <a:r>
              <a:rPr lang="en-US" dirty="0">
                <a:solidFill>
                  <a:srgbClr val="002060"/>
                </a:solidFill>
              </a:rPr>
              <a:t>Do we understand their </a:t>
            </a:r>
            <a:r>
              <a:rPr lang="en-US" b="1" dirty="0">
                <a:solidFill>
                  <a:srgbClr val="002060"/>
                </a:solidFill>
              </a:rPr>
              <a:t>Need</a:t>
            </a:r>
            <a:r>
              <a:rPr lang="en-US" dirty="0">
                <a:solidFill>
                  <a:srgbClr val="002060"/>
                </a:solidFill>
              </a:rPr>
              <a:t>?</a:t>
            </a:r>
          </a:p>
          <a:p>
            <a:pPr>
              <a:buFontTx/>
              <a:buChar char="-"/>
            </a:pPr>
            <a:r>
              <a:rPr lang="en-US" dirty="0">
                <a:solidFill>
                  <a:srgbClr val="002060"/>
                </a:solidFill>
              </a:rPr>
              <a:t>You mentioned ____ is a current challenge…how long has this been an issue?</a:t>
            </a:r>
          </a:p>
          <a:p>
            <a:pPr>
              <a:buFontTx/>
              <a:buChar char="-"/>
            </a:pPr>
            <a:r>
              <a:rPr lang="en-US" dirty="0">
                <a:solidFill>
                  <a:srgbClr val="002060"/>
                </a:solidFill>
              </a:rPr>
              <a:t>What have you tried so far to improve? </a:t>
            </a:r>
          </a:p>
          <a:p>
            <a:pPr>
              <a:buFontTx/>
              <a:buChar char="-"/>
            </a:pPr>
            <a:r>
              <a:rPr lang="en-US" dirty="0">
                <a:solidFill>
                  <a:srgbClr val="002060"/>
                </a:solidFill>
              </a:rPr>
              <a:t>Other sales leaders have shared ____is also an issue today, are there other issues that impact this challenge? </a:t>
            </a:r>
          </a:p>
          <a:p>
            <a:pPr>
              <a:buFontTx/>
              <a:buChar char="-"/>
            </a:pPr>
            <a:endParaRPr lang="en-US" dirty="0">
              <a:solidFill>
                <a:srgbClr val="002060"/>
              </a:solidFill>
            </a:endParaRPr>
          </a:p>
        </p:txBody>
      </p:sp>
    </p:spTree>
    <p:extLst>
      <p:ext uri="{BB962C8B-B14F-4D97-AF65-F5344CB8AC3E}">
        <p14:creationId xmlns:p14="http://schemas.microsoft.com/office/powerpoint/2010/main" val="379601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dirty="0">
              <a:solidFill>
                <a:srgbClr val="FF0000"/>
              </a:solidFill>
            </a:endParaRPr>
          </a:p>
        </p:txBody>
      </p:sp>
      <p:sp>
        <p:nvSpPr>
          <p:cNvPr id="4" name="Content Placeholder 3"/>
          <p:cNvSpPr>
            <a:spLocks noGrp="1"/>
          </p:cNvSpPr>
          <p:nvPr>
            <p:ph idx="1"/>
          </p:nvPr>
        </p:nvSpPr>
        <p:spPr/>
        <p:txBody>
          <a:bodyPr>
            <a:normAutofit/>
          </a:bodyPr>
          <a:lstStyle/>
          <a:p>
            <a:pPr>
              <a:buNone/>
            </a:pPr>
            <a:endParaRPr lang="en-US" sz="4500" dirty="0"/>
          </a:p>
          <a:p>
            <a:pPr>
              <a:buNone/>
            </a:pPr>
            <a:r>
              <a:rPr lang="en-US" sz="4500" dirty="0"/>
              <a:t>                    </a:t>
            </a:r>
            <a:r>
              <a:rPr lang="en-US" sz="4500" b="1" dirty="0">
                <a:solidFill>
                  <a:srgbClr val="002060"/>
                </a:solidFill>
              </a:rPr>
              <a:t>6</a:t>
            </a:r>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4</a:t>
            </a:fld>
            <a:r>
              <a:rPr lang="en-US" dirty="0"/>
              <a:t> </a:t>
            </a:r>
          </a:p>
        </p:txBody>
      </p:sp>
      <p:sp>
        <p:nvSpPr>
          <p:cNvPr id="6" name="TextBox 5">
            <a:extLst>
              <a:ext uri="{FF2B5EF4-FFF2-40B4-BE49-F238E27FC236}">
                <a16:creationId xmlns:a16="http://schemas.microsoft.com/office/drawing/2014/main" id="{1124B827-1D27-43BC-9B1D-0D0913843C92}"/>
              </a:ext>
            </a:extLst>
          </p:cNvPr>
          <p:cNvSpPr txBox="1"/>
          <p:nvPr/>
        </p:nvSpPr>
        <p:spPr>
          <a:xfrm>
            <a:off x="6410739" y="3389242"/>
            <a:ext cx="2067338" cy="369332"/>
          </a:xfrm>
          <a:prstGeom prst="rect">
            <a:avLst/>
          </a:prstGeom>
          <a:noFill/>
        </p:spPr>
        <p:txBody>
          <a:bodyPr wrap="square">
            <a:spAutoFit/>
          </a:bodyPr>
          <a:lstStyle/>
          <a:p>
            <a:r>
              <a:rPr lang="en-US" b="1" dirty="0">
                <a:solidFill>
                  <a:srgbClr val="DA471F"/>
                </a:solidFill>
              </a:rPr>
              <a:t>Source: HubSpot</a:t>
            </a:r>
          </a:p>
        </p:txBody>
      </p:sp>
    </p:spTree>
    <p:extLst>
      <p:ext uri="{BB962C8B-B14F-4D97-AF65-F5344CB8AC3E}">
        <p14:creationId xmlns:p14="http://schemas.microsoft.com/office/powerpoint/2010/main" val="2041876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F414-ABC2-8C4D-AFD5-109C1F514DBC}"/>
              </a:ext>
            </a:extLst>
          </p:cNvPr>
          <p:cNvSpPr>
            <a:spLocks noGrp="1"/>
          </p:cNvSpPr>
          <p:nvPr>
            <p:ph type="title"/>
          </p:nvPr>
        </p:nvSpPr>
        <p:spPr/>
        <p:txBody>
          <a:bodyPr>
            <a:normAutofit/>
          </a:bodyPr>
          <a:lstStyle/>
          <a:p>
            <a:r>
              <a:rPr lang="en-US" sz="3600" dirty="0">
                <a:solidFill>
                  <a:srgbClr val="DA471F"/>
                </a:solidFill>
              </a:rPr>
              <a:t>Qualifying Questions</a:t>
            </a:r>
          </a:p>
        </p:txBody>
      </p:sp>
      <p:sp>
        <p:nvSpPr>
          <p:cNvPr id="3" name="Content Placeholder 2"/>
          <p:cNvSpPr>
            <a:spLocks noGrp="1"/>
          </p:cNvSpPr>
          <p:nvPr>
            <p:ph idx="1"/>
          </p:nvPr>
        </p:nvSpPr>
        <p:spPr/>
        <p:txBody>
          <a:bodyPr>
            <a:normAutofit/>
          </a:bodyPr>
          <a:lstStyle/>
          <a:p>
            <a:pPr>
              <a:buNone/>
            </a:pPr>
            <a:r>
              <a:rPr lang="en-US" b="1" dirty="0">
                <a:solidFill>
                  <a:srgbClr val="002060"/>
                </a:solidFill>
              </a:rPr>
              <a:t>BAN</a:t>
            </a:r>
            <a:r>
              <a:rPr lang="en-US" b="1" u="sng" dirty="0">
                <a:solidFill>
                  <a:srgbClr val="002060"/>
                </a:solidFill>
              </a:rPr>
              <a:t>T</a:t>
            </a:r>
          </a:p>
          <a:p>
            <a:pPr>
              <a:buNone/>
            </a:pPr>
            <a:r>
              <a:rPr lang="en-US" dirty="0">
                <a:solidFill>
                  <a:srgbClr val="002060"/>
                </a:solidFill>
              </a:rPr>
              <a:t>Do we understand </a:t>
            </a:r>
            <a:r>
              <a:rPr lang="en-US" b="1" dirty="0">
                <a:solidFill>
                  <a:srgbClr val="002060"/>
                </a:solidFill>
              </a:rPr>
              <a:t>Timeline</a:t>
            </a:r>
            <a:r>
              <a:rPr lang="en-US" dirty="0">
                <a:solidFill>
                  <a:srgbClr val="002060"/>
                </a:solidFill>
              </a:rPr>
              <a:t>?</a:t>
            </a:r>
          </a:p>
          <a:p>
            <a:pPr>
              <a:buNone/>
            </a:pPr>
            <a:endParaRPr lang="en-US" dirty="0">
              <a:solidFill>
                <a:srgbClr val="002060"/>
              </a:solidFill>
            </a:endParaRPr>
          </a:p>
          <a:p>
            <a:pPr>
              <a:buNone/>
            </a:pPr>
            <a:r>
              <a:rPr lang="en-US" dirty="0">
                <a:solidFill>
                  <a:srgbClr val="002060"/>
                </a:solidFill>
              </a:rPr>
              <a:t>What made this something you want to solve now?</a:t>
            </a:r>
          </a:p>
          <a:p>
            <a:pPr>
              <a:buNone/>
            </a:pPr>
            <a:r>
              <a:rPr lang="en-US" dirty="0">
                <a:solidFill>
                  <a:srgbClr val="002060"/>
                </a:solidFill>
              </a:rPr>
              <a:t>What is your timeline to solve this?</a:t>
            </a:r>
          </a:p>
          <a:p>
            <a:pPr>
              <a:buNone/>
            </a:pPr>
            <a:r>
              <a:rPr lang="en-US" dirty="0">
                <a:solidFill>
                  <a:srgbClr val="002060"/>
                </a:solidFill>
              </a:rPr>
              <a:t>What’s the cost of not solving this ?</a:t>
            </a:r>
          </a:p>
        </p:txBody>
      </p:sp>
      <p:sp>
        <p:nvSpPr>
          <p:cNvPr id="5" name="TextBox 4"/>
          <p:cNvSpPr txBox="1"/>
          <p:nvPr/>
        </p:nvSpPr>
        <p:spPr>
          <a:xfrm>
            <a:off x="3285561" y="4632725"/>
            <a:ext cx="2326120" cy="369332"/>
          </a:xfrm>
          <a:prstGeom prst="rect">
            <a:avLst/>
          </a:prstGeom>
          <a:noFill/>
        </p:spPr>
        <p:txBody>
          <a:bodyPr wrap="square" rtlCol="0">
            <a:spAutoFit/>
          </a:bodyPr>
          <a:lstStyle/>
          <a:p>
            <a:pPr defTabSz="342892">
              <a:defRPr/>
            </a:pPr>
            <a:r>
              <a:rPr lang="en-US" dirty="0">
                <a:solidFill>
                  <a:prstClr val="black"/>
                </a:solidFill>
                <a:latin typeface="Calibri" panose="020F0502020204030204"/>
              </a:rPr>
              <a:t>OTB Solutions LLC</a:t>
            </a:r>
          </a:p>
        </p:txBody>
      </p:sp>
    </p:spTree>
    <p:extLst>
      <p:ext uri="{BB962C8B-B14F-4D97-AF65-F5344CB8AC3E}">
        <p14:creationId xmlns:p14="http://schemas.microsoft.com/office/powerpoint/2010/main" val="277126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E14821"/>
                </a:solidFill>
              </a:rPr>
              <a:t>Your Qualifying Questions – B.A.N.T.</a:t>
            </a:r>
          </a:p>
        </p:txBody>
      </p:sp>
      <p:sp>
        <p:nvSpPr>
          <p:cNvPr id="3" name="Content Placeholder 2"/>
          <p:cNvSpPr>
            <a:spLocks noGrp="1"/>
          </p:cNvSpPr>
          <p:nvPr>
            <p:ph idx="1"/>
          </p:nvPr>
        </p:nvSpPr>
        <p:spPr/>
        <p:txBody>
          <a:bodyPr>
            <a:normAutofit fontScale="85000" lnSpcReduction="20000"/>
          </a:bodyPr>
          <a:lstStyle/>
          <a:p>
            <a:pPr marL="0" indent="0">
              <a:buNone/>
            </a:pPr>
            <a:r>
              <a:rPr lang="en-US" altLang="en-US" sz="1950" b="1" dirty="0">
                <a:solidFill>
                  <a:srgbClr val="002060"/>
                </a:solidFill>
                <a:ea typeface="ＭＳ Ｐゴシック" pitchFamily="34" charset="-128"/>
              </a:rPr>
              <a:t>1. Budget  ___________________________________________________</a:t>
            </a:r>
          </a:p>
          <a:p>
            <a:pPr marL="0" indent="0">
              <a:buNone/>
            </a:pPr>
            <a:r>
              <a:rPr lang="en-US" altLang="en-US" sz="1950" b="1" dirty="0">
                <a:solidFill>
                  <a:srgbClr val="002060"/>
                </a:solidFill>
                <a:ea typeface="ＭＳ Ｐゴシック" pitchFamily="34" charset="-128"/>
              </a:rPr>
              <a:t>____________________________________________________________</a:t>
            </a:r>
          </a:p>
          <a:p>
            <a:pPr marL="0" indent="0">
              <a:buNone/>
            </a:pPr>
            <a:endParaRPr lang="en-US" altLang="en-US" sz="1950" b="1" dirty="0">
              <a:solidFill>
                <a:srgbClr val="002060"/>
              </a:solidFill>
              <a:ea typeface="ＭＳ Ｐゴシック" pitchFamily="34" charset="-128"/>
            </a:endParaRPr>
          </a:p>
          <a:p>
            <a:pPr marL="0" indent="0">
              <a:buNone/>
            </a:pPr>
            <a:r>
              <a:rPr lang="en-US" altLang="en-US" sz="1950" b="1" dirty="0">
                <a:solidFill>
                  <a:srgbClr val="002060"/>
                </a:solidFill>
                <a:ea typeface="ＭＳ Ｐゴシック" pitchFamily="34" charset="-128"/>
              </a:rPr>
              <a:t>2. Authority __________________________________________________</a:t>
            </a:r>
          </a:p>
          <a:p>
            <a:pPr marL="0" indent="0">
              <a:buNone/>
            </a:pPr>
            <a:r>
              <a:rPr lang="en-US" altLang="en-US" sz="1950" b="1" dirty="0">
                <a:solidFill>
                  <a:srgbClr val="002060"/>
                </a:solidFill>
                <a:ea typeface="ＭＳ Ｐゴシック" pitchFamily="34" charset="-128"/>
              </a:rPr>
              <a:t>____________________________________________________________</a:t>
            </a:r>
          </a:p>
          <a:p>
            <a:pPr marL="0" indent="0">
              <a:buNone/>
            </a:pPr>
            <a:endParaRPr lang="en-US" altLang="en-US" sz="1950" b="1" dirty="0">
              <a:solidFill>
                <a:srgbClr val="002060"/>
              </a:solidFill>
              <a:ea typeface="ＭＳ Ｐゴシック" pitchFamily="34" charset="-128"/>
            </a:endParaRPr>
          </a:p>
          <a:p>
            <a:pPr marL="0" indent="0">
              <a:buNone/>
            </a:pPr>
            <a:r>
              <a:rPr lang="en-US" altLang="en-US" sz="1950" b="1" dirty="0">
                <a:solidFill>
                  <a:srgbClr val="002060"/>
                </a:solidFill>
                <a:ea typeface="ＭＳ Ｐゴシック" pitchFamily="34" charset="-128"/>
              </a:rPr>
              <a:t>3. Need _____________________________________________________</a:t>
            </a:r>
          </a:p>
          <a:p>
            <a:pPr marL="0" indent="0">
              <a:buNone/>
            </a:pPr>
            <a:r>
              <a:rPr lang="en-US" altLang="en-US" sz="1950" b="1" dirty="0">
                <a:solidFill>
                  <a:srgbClr val="002060"/>
                </a:solidFill>
                <a:ea typeface="ＭＳ Ｐゴシック" pitchFamily="34" charset="-128"/>
              </a:rPr>
              <a:t>____________________________________________________________</a:t>
            </a:r>
          </a:p>
          <a:p>
            <a:pPr marL="0" indent="0">
              <a:buNone/>
            </a:pPr>
            <a:endParaRPr lang="en-US" sz="1950" b="1" dirty="0">
              <a:solidFill>
                <a:srgbClr val="002060"/>
              </a:solidFill>
              <a:ea typeface="ＭＳ Ｐゴシック" pitchFamily="34" charset="-128"/>
            </a:endParaRPr>
          </a:p>
          <a:p>
            <a:pPr marL="0" indent="0">
              <a:buNone/>
            </a:pPr>
            <a:r>
              <a:rPr lang="en-US" sz="1950" b="1" dirty="0">
                <a:solidFill>
                  <a:srgbClr val="002060"/>
                </a:solidFill>
                <a:ea typeface="ＭＳ Ｐゴシック" pitchFamily="34" charset="-128"/>
              </a:rPr>
              <a:t>4. Timeline __________________________________________________</a:t>
            </a:r>
          </a:p>
          <a:p>
            <a:pPr marL="0" indent="0">
              <a:buNone/>
            </a:pPr>
            <a:r>
              <a:rPr lang="en-US" sz="1950" b="1" dirty="0">
                <a:solidFill>
                  <a:srgbClr val="002060"/>
                </a:solidFill>
                <a:ea typeface="ＭＳ Ｐゴシック" pitchFamily="34" charset="-128"/>
              </a:rPr>
              <a:t>____________________________________________________________</a:t>
            </a:r>
          </a:p>
          <a:p>
            <a:pPr marL="0" indent="0">
              <a:buNone/>
            </a:pPr>
            <a:endParaRPr lang="en-US" dirty="0"/>
          </a:p>
        </p:txBody>
      </p:sp>
      <p:sp>
        <p:nvSpPr>
          <p:cNvPr id="4" name="Slide Number Placeholder 3"/>
          <p:cNvSpPr>
            <a:spLocks noGrp="1"/>
          </p:cNvSpPr>
          <p:nvPr>
            <p:ph type="sldNum" sz="quarter" idx="10"/>
          </p:nvPr>
        </p:nvSpPr>
        <p:spPr bwMode="auto">
          <a:xfrm>
            <a:off x="2132585" y="6394450"/>
            <a:ext cx="1017016"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66" fontAlgn="base">
              <a:spcBef>
                <a:spcPct val="0"/>
              </a:spcBef>
              <a:spcAft>
                <a:spcPct val="0"/>
              </a:spcAft>
              <a:defRPr/>
            </a:pPr>
            <a:fld id="{02A6E590-DB0F-431A-8188-3B729B29E334}" type="datetimeFigureOut">
              <a:rPr lang="en-US" smtClean="0"/>
              <a:pPr defTabSz="685766" fontAlgn="base">
                <a:spcBef>
                  <a:spcPct val="0"/>
                </a:spcBef>
                <a:spcAft>
                  <a:spcPct val="0"/>
                </a:spcAft>
                <a:defRPr/>
              </a:pPr>
              <a:t>4/13/2022</a:t>
            </a:fld>
            <a:endParaRPr lang="en-US" b="1" dirty="0">
              <a:solidFill>
                <a:srgbClr val="808080"/>
              </a:solidFill>
              <a:latin typeface="News Gothic MT"/>
            </a:endParaRPr>
          </a:p>
        </p:txBody>
      </p:sp>
      <p:sp>
        <p:nvSpPr>
          <p:cNvPr id="5" name="Footer Placeholder 4"/>
          <p:cNvSpPr>
            <a:spLocks noGrp="1"/>
          </p:cNvSpPr>
          <p:nvPr>
            <p:ph type="ftr" sz="quarter" idx="11"/>
          </p:nvPr>
        </p:nvSpPr>
        <p:spPr>
          <a:xfrm>
            <a:off x="3351787" y="6394450"/>
            <a:ext cx="505662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66" fontAlgn="base">
              <a:spcBef>
                <a:spcPct val="0"/>
              </a:spcBef>
              <a:spcAft>
                <a:spcPct val="0"/>
              </a:spcAft>
              <a:defRPr/>
            </a:pPr>
            <a:endParaRPr lang="en-US" sz="1350" dirty="0">
              <a:solidFill>
                <a:srgbClr val="092D4F"/>
              </a:solidFill>
              <a:latin typeface="Arial" charset="0"/>
              <a:ea typeface="ＭＳ Ｐゴシック" pitchFamily="1" charset="-128"/>
            </a:endParaRPr>
          </a:p>
        </p:txBody>
      </p:sp>
    </p:spTree>
    <p:extLst>
      <p:ext uri="{BB962C8B-B14F-4D97-AF65-F5344CB8AC3E}">
        <p14:creationId xmlns:p14="http://schemas.microsoft.com/office/powerpoint/2010/main" val="2669699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A471F"/>
                </a:solidFill>
              </a:rPr>
              <a:t>Relational Leaders…</a:t>
            </a:r>
          </a:p>
        </p:txBody>
      </p:sp>
      <p:sp>
        <p:nvSpPr>
          <p:cNvPr id="3" name="Content Placeholder 2"/>
          <p:cNvSpPr>
            <a:spLocks noGrp="1"/>
          </p:cNvSpPr>
          <p:nvPr>
            <p:ph idx="1"/>
          </p:nvPr>
        </p:nvSpPr>
        <p:spPr>
          <a:xfrm>
            <a:off x="628650" y="1369220"/>
            <a:ext cx="7886700" cy="597040"/>
          </a:xfrm>
        </p:spPr>
        <p:txBody>
          <a:bodyPr/>
          <a:lstStyle/>
          <a:p>
            <a:pPr marL="0" indent="0">
              <a:buNone/>
            </a:pPr>
            <a:r>
              <a:rPr lang="en-US" sz="2400" kern="0" dirty="0">
                <a:solidFill>
                  <a:schemeClr val="tx1">
                    <a:lumMod val="65000"/>
                    <a:lumOff val="35000"/>
                  </a:schemeClr>
                </a:solidFill>
              </a:rPr>
              <a:t>…think </a:t>
            </a:r>
            <a:r>
              <a:rPr lang="en-US" sz="2400" b="1" i="1" u="sng" kern="0" dirty="0">
                <a:solidFill>
                  <a:srgbClr val="DA471F"/>
                </a:solidFill>
              </a:rPr>
              <a:t>“relationship first” </a:t>
            </a:r>
            <a:r>
              <a:rPr lang="en-US" sz="2400" kern="0" dirty="0">
                <a:solidFill>
                  <a:schemeClr val="tx1">
                    <a:lumMod val="65000"/>
                    <a:lumOff val="35000"/>
                  </a:schemeClr>
                </a:solidFill>
              </a:rPr>
              <a:t>during every interaction!!!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761" y="2019650"/>
            <a:ext cx="3840479" cy="2179320"/>
          </a:xfrm>
          <a:prstGeom prst="rect">
            <a:avLst/>
          </a:prstGeom>
          <a:ln>
            <a:noFill/>
          </a:ln>
          <a:effectLst>
            <a:softEdge rad="635000"/>
          </a:effectLst>
        </p:spPr>
      </p:pic>
    </p:spTree>
    <p:extLst>
      <p:ext uri="{BB962C8B-B14F-4D97-AF65-F5344CB8AC3E}">
        <p14:creationId xmlns:p14="http://schemas.microsoft.com/office/powerpoint/2010/main" val="2461530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CB2B-5367-4E45-9572-2B5E51CC8190}"/>
              </a:ext>
            </a:extLst>
          </p:cNvPr>
          <p:cNvSpPr>
            <a:spLocks noGrp="1"/>
          </p:cNvSpPr>
          <p:nvPr>
            <p:ph type="title"/>
          </p:nvPr>
        </p:nvSpPr>
        <p:spPr>
          <a:xfrm>
            <a:off x="628649" y="273844"/>
            <a:ext cx="8334281" cy="994172"/>
          </a:xfrm>
        </p:spPr>
        <p:txBody>
          <a:bodyPr>
            <a:normAutofit/>
          </a:bodyPr>
          <a:lstStyle/>
          <a:p>
            <a:r>
              <a:rPr lang="en-US" b="1" i="1" dirty="0">
                <a:solidFill>
                  <a:srgbClr val="E14821"/>
                </a:solidFill>
              </a:rPr>
              <a:t>Next Steps</a:t>
            </a:r>
          </a:p>
        </p:txBody>
      </p:sp>
      <p:sp>
        <p:nvSpPr>
          <p:cNvPr id="3" name="Content Placeholder 2">
            <a:extLst>
              <a:ext uri="{FF2B5EF4-FFF2-40B4-BE49-F238E27FC236}">
                <a16:creationId xmlns:a16="http://schemas.microsoft.com/office/drawing/2014/main" id="{3BBAF51F-66C0-41C0-8A3E-6162359FD49E}"/>
              </a:ext>
            </a:extLst>
          </p:cNvPr>
          <p:cNvSpPr>
            <a:spLocks noGrp="1"/>
          </p:cNvSpPr>
          <p:nvPr>
            <p:ph idx="1"/>
          </p:nvPr>
        </p:nvSpPr>
        <p:spPr>
          <a:xfrm>
            <a:off x="465687" y="1052623"/>
            <a:ext cx="5744989" cy="3583172"/>
          </a:xfrm>
        </p:spPr>
        <p:txBody>
          <a:bodyPr>
            <a:normAutofit fontScale="70000" lnSpcReduction="20000"/>
          </a:bodyPr>
          <a:lstStyle/>
          <a:p>
            <a:pPr marL="0" indent="0">
              <a:buNone/>
            </a:pPr>
            <a:endParaRPr lang="en-US" sz="1400" b="1" dirty="0">
              <a:solidFill>
                <a:srgbClr val="002060"/>
              </a:solidFill>
            </a:endParaRPr>
          </a:p>
          <a:p>
            <a:pPr>
              <a:buFontTx/>
              <a:buChar char="-"/>
            </a:pPr>
            <a:r>
              <a:rPr lang="en-US" sz="2400" dirty="0">
                <a:solidFill>
                  <a:srgbClr val="002060"/>
                </a:solidFill>
              </a:rPr>
              <a:t>1. Ed’s eBook </a:t>
            </a:r>
            <a:r>
              <a:rPr lang="en-US" sz="2400" b="1" i="1" dirty="0">
                <a:solidFill>
                  <a:srgbClr val="002060"/>
                </a:solidFill>
              </a:rPr>
              <a:t>Business Relationships That Last</a:t>
            </a:r>
          </a:p>
          <a:p>
            <a:pPr>
              <a:buFontTx/>
              <a:buChar char="-"/>
            </a:pPr>
            <a:endParaRPr lang="en-US" sz="2400" b="1" i="1" dirty="0">
              <a:solidFill>
                <a:srgbClr val="002060"/>
              </a:solidFill>
            </a:endParaRPr>
          </a:p>
          <a:p>
            <a:pPr>
              <a:buFontTx/>
              <a:buChar char="-"/>
            </a:pPr>
            <a:r>
              <a:rPr lang="en-US" sz="2400" b="1" dirty="0">
                <a:solidFill>
                  <a:srgbClr val="002060"/>
                </a:solidFill>
              </a:rPr>
              <a:t>2. Complementary RQ Assessment – </a:t>
            </a:r>
            <a:r>
              <a:rPr lang="en-US" sz="2400" dirty="0">
                <a:solidFill>
                  <a:srgbClr val="002060"/>
                </a:solidFill>
              </a:rPr>
              <a:t>measure the strength of your top five relationships</a:t>
            </a:r>
            <a:r>
              <a:rPr lang="en-US" sz="2400" b="1" dirty="0">
                <a:solidFill>
                  <a:srgbClr val="002060"/>
                </a:solidFill>
              </a:rPr>
              <a:t> </a:t>
            </a:r>
            <a:endParaRPr lang="en-US" sz="2100" b="1" dirty="0">
              <a:solidFill>
                <a:srgbClr val="002060"/>
              </a:solidFill>
            </a:endParaRPr>
          </a:p>
          <a:p>
            <a:pPr lvl="1">
              <a:buFontTx/>
              <a:buChar char="-"/>
            </a:pPr>
            <a:endParaRPr lang="en-US" sz="2100" b="1" dirty="0">
              <a:solidFill>
                <a:srgbClr val="002060"/>
              </a:solidFill>
            </a:endParaRPr>
          </a:p>
          <a:p>
            <a:pPr>
              <a:buFontTx/>
              <a:buChar char="-"/>
            </a:pPr>
            <a:r>
              <a:rPr lang="en-US" sz="2400" dirty="0">
                <a:solidFill>
                  <a:srgbClr val="002060"/>
                </a:solidFill>
              </a:rPr>
              <a:t>3. Special ABMA Member Value on </a:t>
            </a:r>
            <a:r>
              <a:rPr lang="en-US" sz="2400" b="1" i="1" dirty="0">
                <a:solidFill>
                  <a:srgbClr val="002060"/>
                </a:solidFill>
              </a:rPr>
              <a:t>Accelerating Business Relationships</a:t>
            </a:r>
            <a:r>
              <a:rPr lang="en-US" sz="2400" dirty="0">
                <a:solidFill>
                  <a:srgbClr val="002060"/>
                </a:solidFill>
              </a:rPr>
              <a:t> sales training experience</a:t>
            </a:r>
          </a:p>
          <a:p>
            <a:pPr lvl="1"/>
            <a:endParaRPr lang="en-US" dirty="0"/>
          </a:p>
          <a:p>
            <a:pPr marL="0" indent="0">
              <a:lnSpc>
                <a:spcPct val="120000"/>
              </a:lnSpc>
              <a:buNone/>
            </a:pPr>
            <a:r>
              <a:rPr lang="en-US" dirty="0"/>
              <a:t>Text Grant Wallace at (610) 306-3648 or email him at  </a:t>
            </a:r>
            <a:r>
              <a:rPr lang="en-US" dirty="0">
                <a:hlinkClick r:id="rId2"/>
              </a:rPr>
              <a:t>grant.wallace@achievenext.com</a:t>
            </a:r>
            <a:r>
              <a:rPr lang="en-US" dirty="0"/>
              <a:t>  to learn more about these offers.</a:t>
            </a:r>
          </a:p>
          <a:p>
            <a:pPr marL="342900" lvl="1" indent="0">
              <a:buNone/>
            </a:pPr>
            <a:endParaRPr lang="en-US" dirty="0"/>
          </a:p>
          <a:p>
            <a:pPr marL="0" indent="0">
              <a:buNone/>
            </a:pPr>
            <a:r>
              <a:rPr lang="en-US" sz="1500" dirty="0"/>
              <a:t> </a:t>
            </a:r>
          </a:p>
          <a:p>
            <a:pPr lvl="1"/>
            <a:endParaRPr lang="en-US" dirty="0"/>
          </a:p>
          <a:p>
            <a:pPr lvl="1"/>
            <a:endParaRPr lang="en-US" dirty="0"/>
          </a:p>
        </p:txBody>
      </p:sp>
      <p:pic>
        <p:nvPicPr>
          <p:cNvPr id="4" name="Picture 3">
            <a:extLst>
              <a:ext uri="{FF2B5EF4-FFF2-40B4-BE49-F238E27FC236}">
                <a16:creationId xmlns:a16="http://schemas.microsoft.com/office/drawing/2014/main" id="{C474F463-36C3-497A-88A3-F13C8F208A3A}"/>
              </a:ext>
            </a:extLst>
          </p:cNvPr>
          <p:cNvPicPr>
            <a:picLocks noChangeAspect="1"/>
          </p:cNvPicPr>
          <p:nvPr/>
        </p:nvPicPr>
        <p:blipFill>
          <a:blip r:embed="rId3"/>
          <a:stretch>
            <a:fillRect/>
          </a:stretch>
        </p:blipFill>
        <p:spPr>
          <a:xfrm>
            <a:off x="6604591" y="770930"/>
            <a:ext cx="1633870" cy="2438611"/>
          </a:xfrm>
          <a:prstGeom prst="rect">
            <a:avLst/>
          </a:prstGeom>
        </p:spPr>
      </p:pic>
    </p:spTree>
    <p:extLst>
      <p:ext uri="{BB962C8B-B14F-4D97-AF65-F5344CB8AC3E}">
        <p14:creationId xmlns:p14="http://schemas.microsoft.com/office/powerpoint/2010/main" val="2907247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rgbClr val="DA471F"/>
                </a:solidFill>
                <a:cs typeface="Century Gothic" panose="020B0502020202020204" pitchFamily="34" charset="0"/>
              </a:rPr>
              <a:t>Accelerating Business Relationships </a:t>
            </a:r>
            <a:endParaRPr lang="en-US" dirty="0">
              <a:solidFill>
                <a:srgbClr val="DA471F"/>
              </a:solidFill>
            </a:endParaRPr>
          </a:p>
        </p:txBody>
      </p:sp>
      <p:sp>
        <p:nvSpPr>
          <p:cNvPr id="3" name="Content Placeholder 2"/>
          <p:cNvSpPr>
            <a:spLocks noGrp="1"/>
          </p:cNvSpPr>
          <p:nvPr>
            <p:ph idx="1"/>
          </p:nvPr>
        </p:nvSpPr>
        <p:spPr/>
        <p:txBody>
          <a:bodyPr>
            <a:normAutofit/>
          </a:bodyPr>
          <a:lstStyle/>
          <a:p>
            <a:pPr marL="0" indent="0" algn="ctr">
              <a:spcAft>
                <a:spcPts val="600"/>
              </a:spcAft>
              <a:buNone/>
              <a:defRPr/>
            </a:pPr>
            <a:r>
              <a:rPr lang="en-US" sz="1800" i="1" dirty="0">
                <a:solidFill>
                  <a:schemeClr val="tx1">
                    <a:lumMod val="65000"/>
                    <a:lumOff val="35000"/>
                  </a:schemeClr>
                </a:solidFill>
              </a:rPr>
              <a:t>This material is owned by, and the property of The Relational Capital Group®. This material is intellectual property and is confidential. Any reproduction, copying, or other use of this material in any manner without the express written permission of the owner is strictly prohibited.</a:t>
            </a:r>
          </a:p>
          <a:p>
            <a:pPr marL="0" indent="0" algn="ctr">
              <a:spcAft>
                <a:spcPts val="600"/>
              </a:spcAft>
              <a:buNone/>
              <a:defRPr/>
            </a:pPr>
            <a:r>
              <a:rPr lang="en-US" sz="1800" i="1" dirty="0">
                <a:solidFill>
                  <a:schemeClr val="tx1">
                    <a:lumMod val="65000"/>
                    <a:lumOff val="35000"/>
                  </a:schemeClr>
                </a:solidFill>
              </a:rPr>
              <a:t>The Relationship Engine, Relational Ladder, The Five Principles of Worthy Intent, Relational GPS, ROC, Relational Capital Gains, RQ, RQ Pro, and Relational Capital Action Planner are registered trademarks of The Relational Capital Group.</a:t>
            </a:r>
          </a:p>
        </p:txBody>
      </p:sp>
    </p:spTree>
    <p:extLst>
      <p:ext uri="{BB962C8B-B14F-4D97-AF65-F5344CB8AC3E}">
        <p14:creationId xmlns:p14="http://schemas.microsoft.com/office/powerpoint/2010/main" val="14322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E14821"/>
                </a:solidFill>
              </a:rPr>
              <a:t>Relational Capital</a:t>
            </a:r>
          </a:p>
        </p:txBody>
      </p:sp>
      <p:sp>
        <p:nvSpPr>
          <p:cNvPr id="3" name="Text Placeholder 2"/>
          <p:cNvSpPr>
            <a:spLocks noGrp="1"/>
          </p:cNvSpPr>
          <p:nvPr>
            <p:ph idx="1"/>
          </p:nvPr>
        </p:nvSpPr>
        <p:spPr/>
        <p:txBody>
          <a:bodyPr>
            <a:normAutofit/>
          </a:bodyPr>
          <a:lstStyle/>
          <a:p>
            <a:pPr>
              <a:buNone/>
              <a:defRPr/>
            </a:pPr>
            <a:endParaRPr lang="en-US" sz="3900" dirty="0"/>
          </a:p>
          <a:p>
            <a:pPr>
              <a:buNone/>
              <a:defRPr/>
            </a:pPr>
            <a:r>
              <a:rPr lang="en-US" sz="3900" dirty="0">
                <a:solidFill>
                  <a:schemeClr val="tx1">
                    <a:lumMod val="65000"/>
                    <a:lumOff val="35000"/>
                  </a:schemeClr>
                </a:solidFill>
              </a:rPr>
              <a:t>“The </a:t>
            </a:r>
            <a:r>
              <a:rPr lang="en-US" sz="3900" i="1" dirty="0">
                <a:solidFill>
                  <a:srgbClr val="E14821"/>
                </a:solidFill>
              </a:rPr>
              <a:t>distinctive value </a:t>
            </a:r>
            <a:r>
              <a:rPr lang="en-US" sz="3900" i="1" dirty="0">
                <a:solidFill>
                  <a:schemeClr val="tx1">
                    <a:lumMod val="65000"/>
                    <a:lumOff val="35000"/>
                  </a:schemeClr>
                </a:solidFill>
              </a:rPr>
              <a:t>created by people in a business relationship”</a:t>
            </a:r>
            <a:r>
              <a:rPr lang="en-US" sz="3900" dirty="0">
                <a:solidFill>
                  <a:schemeClr val="tx1">
                    <a:lumMod val="65000"/>
                    <a:lumOff val="35000"/>
                  </a:schemeClr>
                </a:solidFill>
              </a:rPr>
              <a:t> </a:t>
            </a:r>
          </a:p>
        </p:txBody>
      </p:sp>
    </p:spTree>
    <p:extLst>
      <p:ext uri="{BB962C8B-B14F-4D97-AF65-F5344CB8AC3E}">
        <p14:creationId xmlns:p14="http://schemas.microsoft.com/office/powerpoint/2010/main" val="111698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53BB-EFD2-4759-8B15-E660DDC95E16}"/>
              </a:ext>
            </a:extLst>
          </p:cNvPr>
          <p:cNvSpPr>
            <a:spLocks noGrp="1"/>
          </p:cNvSpPr>
          <p:nvPr>
            <p:ph type="title"/>
          </p:nvPr>
        </p:nvSpPr>
        <p:spPr/>
        <p:txBody>
          <a:bodyPr/>
          <a:lstStyle/>
          <a:p>
            <a:r>
              <a:rPr lang="en-US" b="1" dirty="0">
                <a:solidFill>
                  <a:srgbClr val="E14821"/>
                </a:solidFill>
              </a:rPr>
              <a:t>Question</a:t>
            </a:r>
          </a:p>
        </p:txBody>
      </p:sp>
      <p:sp>
        <p:nvSpPr>
          <p:cNvPr id="3" name="Content Placeholder 2">
            <a:extLst>
              <a:ext uri="{FF2B5EF4-FFF2-40B4-BE49-F238E27FC236}">
                <a16:creationId xmlns:a16="http://schemas.microsoft.com/office/drawing/2014/main" id="{B4A2306B-8012-4202-B465-BA3DFAD0CDF1}"/>
              </a:ext>
            </a:extLst>
          </p:cNvPr>
          <p:cNvSpPr>
            <a:spLocks noGrp="1"/>
          </p:cNvSpPr>
          <p:nvPr>
            <p:ph idx="1"/>
          </p:nvPr>
        </p:nvSpPr>
        <p:spPr/>
        <p:txBody>
          <a:bodyPr/>
          <a:lstStyle/>
          <a:p>
            <a:pPr marL="0" indent="0">
              <a:buNone/>
            </a:pPr>
            <a:r>
              <a:rPr lang="en-US" sz="2700" dirty="0">
                <a:solidFill>
                  <a:srgbClr val="002060"/>
                </a:solidFill>
              </a:rPr>
              <a:t>What is the definition of Credibility?</a:t>
            </a:r>
          </a:p>
          <a:p>
            <a:pPr marL="0" indent="0">
              <a:buNone/>
            </a:pPr>
            <a:endParaRPr lang="en-US" dirty="0">
              <a:solidFill>
                <a:srgbClr val="002060"/>
              </a:solidFill>
            </a:endParaRPr>
          </a:p>
          <a:p>
            <a:pPr marL="385763" indent="-385763">
              <a:buFont typeface="+mj-lt"/>
              <a:buAutoNum type="alphaUcPeriod"/>
            </a:pPr>
            <a:r>
              <a:rPr lang="en-US" dirty="0">
                <a:solidFill>
                  <a:srgbClr val="002060"/>
                </a:solidFill>
              </a:rPr>
              <a:t>Do what you say you are going to do</a:t>
            </a:r>
          </a:p>
          <a:p>
            <a:pPr marL="385763" indent="-385763">
              <a:buFont typeface="+mj-lt"/>
              <a:buAutoNum type="alphaUcPeriod"/>
            </a:pPr>
            <a:r>
              <a:rPr lang="en-US" dirty="0">
                <a:solidFill>
                  <a:srgbClr val="002060"/>
                </a:solidFill>
              </a:rPr>
              <a:t>Keep your promises</a:t>
            </a:r>
          </a:p>
          <a:p>
            <a:pPr marL="385763" indent="-385763">
              <a:buFont typeface="+mj-lt"/>
              <a:buAutoNum type="alphaUcPeriod"/>
            </a:pPr>
            <a:r>
              <a:rPr lang="en-US" dirty="0">
                <a:solidFill>
                  <a:srgbClr val="002060"/>
                </a:solidFill>
              </a:rPr>
              <a:t>The power to elicit belief</a:t>
            </a:r>
          </a:p>
          <a:p>
            <a:pPr marL="385763" indent="-385763">
              <a:buFont typeface="+mj-lt"/>
              <a:buAutoNum type="alphaUcPeriod"/>
            </a:pPr>
            <a:r>
              <a:rPr lang="en-US" dirty="0">
                <a:solidFill>
                  <a:srgbClr val="002060"/>
                </a:solidFill>
              </a:rPr>
              <a:t>None of the above</a:t>
            </a:r>
          </a:p>
        </p:txBody>
      </p:sp>
    </p:spTree>
    <p:extLst>
      <p:ext uri="{BB962C8B-B14F-4D97-AF65-F5344CB8AC3E}">
        <p14:creationId xmlns:p14="http://schemas.microsoft.com/office/powerpoint/2010/main" val="263438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pPr marL="0" indent="0" algn="ctr">
              <a:buNone/>
            </a:pPr>
            <a:r>
              <a:rPr lang="en-US" sz="3200" b="1" dirty="0">
                <a:solidFill>
                  <a:srgbClr val="002060"/>
                </a:solidFill>
              </a:rPr>
              <a:t>The Power to Elicit Belief</a:t>
            </a:r>
          </a:p>
          <a:p>
            <a:endParaRPr lang="en-US" dirty="0"/>
          </a:p>
        </p:txBody>
      </p:sp>
      <p:sp>
        <p:nvSpPr>
          <p:cNvPr id="3" name="Slide Number Placeholder 2"/>
          <p:cNvSpPr>
            <a:spLocks noGrp="1"/>
          </p:cNvSpPr>
          <p:nvPr>
            <p:ph type="sldNum" sz="quarter" idx="10"/>
          </p:nvPr>
        </p:nvSpPr>
        <p:spPr bwMode="auto">
          <a:xfrm>
            <a:off x="2132585" y="6394450"/>
            <a:ext cx="1017016"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fld id="{02A6E590-DB0F-431A-8188-3B729B29E334}" type="datetimeFigureOut">
              <a:rPr lang="en-US" smtClean="0"/>
              <a:pPr defTabSz="685783" fontAlgn="base">
                <a:spcBef>
                  <a:spcPct val="0"/>
                </a:spcBef>
                <a:spcAft>
                  <a:spcPct val="0"/>
                </a:spcAft>
                <a:defRPr/>
              </a:pPr>
              <a:t>4/13/2022</a:t>
            </a:fld>
            <a:endParaRPr lang="en-US" dirty="0">
              <a:solidFill>
                <a:srgbClr val="808080"/>
              </a:solidFill>
              <a:latin typeface="News Gothic MT"/>
            </a:endParaRPr>
          </a:p>
        </p:txBody>
      </p:sp>
      <p:sp>
        <p:nvSpPr>
          <p:cNvPr id="4" name="Title 3"/>
          <p:cNvSpPr>
            <a:spLocks noGrp="1"/>
          </p:cNvSpPr>
          <p:nvPr>
            <p:ph type="title"/>
          </p:nvPr>
        </p:nvSpPr>
        <p:spPr/>
        <p:txBody>
          <a:bodyPr/>
          <a:lstStyle/>
          <a:p>
            <a:r>
              <a:rPr lang="en-US" b="1" dirty="0">
                <a:solidFill>
                  <a:srgbClr val="E14821"/>
                </a:solidFill>
              </a:rPr>
              <a:t>Credibility</a:t>
            </a:r>
          </a:p>
        </p:txBody>
      </p:sp>
    </p:spTree>
    <p:extLst>
      <p:ext uri="{BB962C8B-B14F-4D97-AF65-F5344CB8AC3E}">
        <p14:creationId xmlns:p14="http://schemas.microsoft.com/office/powerpoint/2010/main" val="153095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49332"/>
          </a:xfrm>
        </p:spPr>
        <p:txBody>
          <a:bodyPr/>
          <a:lstStyle/>
          <a:p>
            <a:r>
              <a:rPr lang="en-US" dirty="0">
                <a:solidFill>
                  <a:srgbClr val="DA471F"/>
                </a:solidFill>
              </a:rPr>
              <a:t>Essential Qualities of Relational Capital</a:t>
            </a:r>
          </a:p>
        </p:txBody>
      </p:sp>
      <p:grpSp>
        <p:nvGrpSpPr>
          <p:cNvPr id="3" name="Group 2"/>
          <p:cNvGrpSpPr/>
          <p:nvPr/>
        </p:nvGrpSpPr>
        <p:grpSpPr>
          <a:xfrm>
            <a:off x="3599453" y="956853"/>
            <a:ext cx="2133291" cy="2070278"/>
            <a:chOff x="3106195" y="1284907"/>
            <a:chExt cx="2481943" cy="2408631"/>
          </a:xfrm>
        </p:grpSpPr>
        <p:sp>
          <p:nvSpPr>
            <p:cNvPr id="4" name="Flowchart: Connector 3"/>
            <p:cNvSpPr/>
            <p:nvPr/>
          </p:nvSpPr>
          <p:spPr>
            <a:xfrm>
              <a:off x="3106195" y="1284907"/>
              <a:ext cx="2481943" cy="24086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365500" y="1594137"/>
              <a:ext cx="1930400" cy="429693"/>
            </a:xfrm>
            <a:prstGeom prst="rect">
              <a:avLst/>
            </a:prstGeom>
            <a:noFill/>
            <a:ln>
              <a:noFill/>
            </a:ln>
          </p:spPr>
          <p:txBody>
            <a:bodyPr wrap="square" rtlCol="0">
              <a:spAutoFit/>
            </a:bodyPr>
            <a:lstStyle/>
            <a:p>
              <a:pPr algn="ctr"/>
              <a:r>
                <a:rPr lang="en-US" b="1" dirty="0">
                  <a:solidFill>
                    <a:schemeClr val="bg1"/>
                  </a:solidFill>
                </a:rPr>
                <a:t>Credibility</a:t>
              </a:r>
            </a:p>
          </p:txBody>
        </p:sp>
      </p:grpSp>
      <p:grpSp>
        <p:nvGrpSpPr>
          <p:cNvPr id="6" name="Group 5"/>
          <p:cNvGrpSpPr/>
          <p:nvPr/>
        </p:nvGrpSpPr>
        <p:grpSpPr>
          <a:xfrm>
            <a:off x="2597414" y="2341418"/>
            <a:ext cx="2133291" cy="2070278"/>
            <a:chOff x="3849743" y="2668084"/>
            <a:chExt cx="2481943" cy="2408631"/>
          </a:xfrm>
        </p:grpSpPr>
        <p:sp>
          <p:nvSpPr>
            <p:cNvPr id="7" name="Flowchart: Connector 6"/>
            <p:cNvSpPr/>
            <p:nvPr/>
          </p:nvSpPr>
          <p:spPr>
            <a:xfrm>
              <a:off x="3849743" y="2668084"/>
              <a:ext cx="2481943" cy="2408631"/>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2779180">
              <a:off x="4033036" y="3691041"/>
              <a:ext cx="1930400" cy="429693"/>
            </a:xfrm>
            <a:prstGeom prst="rect">
              <a:avLst/>
            </a:prstGeom>
            <a:solidFill>
              <a:schemeClr val="accent1">
                <a:lumMod val="75000"/>
              </a:schemeClr>
            </a:solidFill>
            <a:ln>
              <a:noFill/>
            </a:ln>
          </p:spPr>
          <p:txBody>
            <a:bodyPr wrap="square" rtlCol="0">
              <a:spAutoFit/>
            </a:bodyPr>
            <a:lstStyle/>
            <a:p>
              <a:pPr algn="ctr"/>
              <a:r>
                <a:rPr lang="en-US" b="1" dirty="0">
                  <a:solidFill>
                    <a:schemeClr val="bg1"/>
                  </a:solidFill>
                </a:rPr>
                <a:t>Integrity</a:t>
              </a:r>
            </a:p>
          </p:txBody>
        </p:sp>
      </p:grpSp>
      <p:grpSp>
        <p:nvGrpSpPr>
          <p:cNvPr id="9" name="Group 8"/>
          <p:cNvGrpSpPr/>
          <p:nvPr/>
        </p:nvGrpSpPr>
        <p:grpSpPr>
          <a:xfrm>
            <a:off x="4601492" y="2341418"/>
            <a:ext cx="2133291" cy="2070278"/>
            <a:chOff x="8350278" y="2710206"/>
            <a:chExt cx="2481943" cy="2408631"/>
          </a:xfrm>
        </p:grpSpPr>
        <p:sp>
          <p:nvSpPr>
            <p:cNvPr id="10" name="Flowchart: Connector 9"/>
            <p:cNvSpPr/>
            <p:nvPr/>
          </p:nvSpPr>
          <p:spPr>
            <a:xfrm>
              <a:off x="8350278" y="2710206"/>
              <a:ext cx="2481943" cy="2408631"/>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19795061">
              <a:off x="8685103" y="3942166"/>
              <a:ext cx="1930400" cy="369332"/>
            </a:xfrm>
            <a:prstGeom prst="rect">
              <a:avLst/>
            </a:prstGeom>
            <a:noFill/>
            <a:ln>
              <a:noFill/>
            </a:ln>
          </p:spPr>
          <p:txBody>
            <a:bodyPr wrap="square" rtlCol="0">
              <a:spAutoFit/>
            </a:bodyPr>
            <a:lstStyle/>
            <a:p>
              <a:pPr algn="ctr"/>
              <a:r>
                <a:rPr lang="en-US" b="1" dirty="0">
                  <a:solidFill>
                    <a:srgbClr val="002060"/>
                  </a:solidFill>
                </a:rPr>
                <a:t>Authenticity</a:t>
              </a:r>
            </a:p>
          </p:txBody>
        </p:sp>
      </p:grpSp>
      <p:grpSp>
        <p:nvGrpSpPr>
          <p:cNvPr id="12" name="Group 11"/>
          <p:cNvGrpSpPr/>
          <p:nvPr/>
        </p:nvGrpSpPr>
        <p:grpSpPr>
          <a:xfrm>
            <a:off x="3599453" y="1779181"/>
            <a:ext cx="2133291" cy="1368371"/>
            <a:chOff x="4851782" y="2220562"/>
            <a:chExt cx="2481943" cy="1592009"/>
          </a:xfrm>
          <a:solidFill>
            <a:schemeClr val="accent6"/>
          </a:solidFill>
        </p:grpSpPr>
        <p:sp>
          <p:nvSpPr>
            <p:cNvPr id="13" name="Quad Arrow Callout 12"/>
            <p:cNvSpPr/>
            <p:nvPr/>
          </p:nvSpPr>
          <p:spPr>
            <a:xfrm>
              <a:off x="4851782" y="2220562"/>
              <a:ext cx="2481943" cy="1592009"/>
            </a:xfrm>
            <a:prstGeom prst="quadArrowCallout">
              <a:avLst/>
            </a:prstGeom>
            <a:gr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14" name="TextBox 13"/>
            <p:cNvSpPr txBox="1"/>
            <p:nvPr/>
          </p:nvSpPr>
          <p:spPr>
            <a:xfrm>
              <a:off x="5413830" y="2697407"/>
              <a:ext cx="1299513" cy="608732"/>
            </a:xfrm>
            <a:prstGeom prst="rect">
              <a:avLst/>
            </a:prstGeom>
            <a:noFill/>
          </p:spPr>
          <p:txBody>
            <a:bodyPr wrap="square" rtlCol="0">
              <a:spAutoFit/>
            </a:bodyPr>
            <a:lstStyle/>
            <a:p>
              <a:pPr algn="ctr"/>
              <a:r>
                <a:rPr lang="en-US" sz="1400" b="1" dirty="0"/>
                <a:t>Relational Capital</a:t>
              </a:r>
            </a:p>
          </p:txBody>
        </p:sp>
      </p:grpSp>
    </p:spTree>
    <p:extLst>
      <p:ext uri="{BB962C8B-B14F-4D97-AF65-F5344CB8AC3E}">
        <p14:creationId xmlns:p14="http://schemas.microsoft.com/office/powerpoint/2010/main" val="179620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28650" y="36911"/>
            <a:ext cx="7886700" cy="994172"/>
          </a:xfrm>
        </p:spPr>
        <p:txBody>
          <a:bodyPr/>
          <a:lstStyle/>
          <a:p>
            <a:r>
              <a:rPr lang="en-US" b="1" dirty="0">
                <a:solidFill>
                  <a:srgbClr val="E14821"/>
                </a:solidFill>
              </a:rPr>
              <a:t>Relational Ladder®</a:t>
            </a:r>
          </a:p>
        </p:txBody>
      </p:sp>
      <p:sp>
        <p:nvSpPr>
          <p:cNvPr id="45" name="Footer Placeholder 44"/>
          <p:cNvSpPr>
            <a:spLocks noGrp="1"/>
          </p:cNvSpPr>
          <p:nvPr>
            <p:ph type="ftr" sz="quarter" idx="4294967295"/>
          </p:nvPr>
        </p:nvSpPr>
        <p:spPr>
          <a:xfrm>
            <a:off x="3351787" y="6394450"/>
            <a:ext cx="505662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7DBBDD"/>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892">
              <a:defRPr/>
            </a:pPr>
            <a:endParaRPr lang="en-US" sz="9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endParaRPr>
          </a:p>
        </p:txBody>
      </p:sp>
      <p:pic>
        <p:nvPicPr>
          <p:cNvPr id="47" name="Picture 4" descr="Figure4"/>
          <p:cNvPicPr>
            <a:picLocks noChangeAspect="1" noChangeArrowheads="1"/>
          </p:cNvPicPr>
          <p:nvPr/>
        </p:nvPicPr>
        <p:blipFill>
          <a:blip r:embed="rId3"/>
          <a:srcRect l="15933" t="8102" r="13237"/>
          <a:stretch>
            <a:fillRect/>
          </a:stretch>
        </p:blipFill>
        <p:spPr bwMode="auto">
          <a:xfrm>
            <a:off x="2958703" y="1343025"/>
            <a:ext cx="2289572" cy="3143250"/>
          </a:xfrm>
          <a:prstGeom prst="rect">
            <a:avLst/>
          </a:prstGeom>
          <a:noFill/>
          <a:ln w="9525">
            <a:noFill/>
            <a:miter lim="800000"/>
            <a:headEnd/>
            <a:tailEnd/>
          </a:ln>
        </p:spPr>
      </p:pic>
      <p:pic>
        <p:nvPicPr>
          <p:cNvPr id="48" name="Picture 5" descr="Figure5"/>
          <p:cNvPicPr>
            <a:picLocks noChangeAspect="1" noChangeArrowheads="1"/>
          </p:cNvPicPr>
          <p:nvPr/>
        </p:nvPicPr>
        <p:blipFill>
          <a:blip r:embed="rId4"/>
          <a:srcRect/>
          <a:stretch>
            <a:fillRect/>
          </a:stretch>
        </p:blipFill>
        <p:spPr bwMode="auto">
          <a:xfrm>
            <a:off x="2980136" y="1031083"/>
            <a:ext cx="3248025" cy="3426619"/>
          </a:xfrm>
          <a:prstGeom prst="rect">
            <a:avLst/>
          </a:prstGeom>
          <a:noFill/>
          <a:ln w="9525">
            <a:noFill/>
            <a:miter lim="800000"/>
            <a:headEnd/>
            <a:tailEnd/>
          </a:ln>
        </p:spPr>
      </p:pic>
      <p:pic>
        <p:nvPicPr>
          <p:cNvPr id="49" name="Picture 6" descr="Figure6"/>
          <p:cNvPicPr>
            <a:picLocks noChangeAspect="1" noChangeArrowheads="1"/>
          </p:cNvPicPr>
          <p:nvPr/>
        </p:nvPicPr>
        <p:blipFill>
          <a:blip r:embed="rId5"/>
          <a:srcRect/>
          <a:stretch>
            <a:fillRect/>
          </a:stretch>
        </p:blipFill>
        <p:spPr bwMode="auto">
          <a:xfrm>
            <a:off x="2976563" y="1031083"/>
            <a:ext cx="3248025" cy="3426619"/>
          </a:xfrm>
          <a:prstGeom prst="rect">
            <a:avLst/>
          </a:prstGeom>
          <a:noFill/>
          <a:ln w="9525">
            <a:noFill/>
            <a:miter lim="800000"/>
            <a:headEnd/>
            <a:tailEnd/>
          </a:ln>
        </p:spPr>
      </p:pic>
      <p:pic>
        <p:nvPicPr>
          <p:cNvPr id="50" name="Picture 7" descr="Figure7"/>
          <p:cNvPicPr>
            <a:picLocks noChangeAspect="1" noChangeArrowheads="1"/>
          </p:cNvPicPr>
          <p:nvPr/>
        </p:nvPicPr>
        <p:blipFill>
          <a:blip r:embed="rId6"/>
          <a:srcRect/>
          <a:stretch>
            <a:fillRect/>
          </a:stretch>
        </p:blipFill>
        <p:spPr bwMode="auto">
          <a:xfrm>
            <a:off x="2976563" y="1031083"/>
            <a:ext cx="3248025" cy="3426619"/>
          </a:xfrm>
          <a:prstGeom prst="rect">
            <a:avLst/>
          </a:prstGeom>
          <a:noFill/>
          <a:ln w="9525">
            <a:noFill/>
            <a:miter lim="800000"/>
            <a:headEnd/>
            <a:tailEnd/>
          </a:ln>
        </p:spPr>
      </p:pic>
      <p:pic>
        <p:nvPicPr>
          <p:cNvPr id="51" name="Picture 8" descr="Figure8"/>
          <p:cNvPicPr>
            <a:picLocks noChangeAspect="1" noChangeArrowheads="1"/>
          </p:cNvPicPr>
          <p:nvPr/>
        </p:nvPicPr>
        <p:blipFill>
          <a:blip r:embed="rId7"/>
          <a:srcRect/>
          <a:stretch>
            <a:fillRect/>
          </a:stretch>
        </p:blipFill>
        <p:spPr bwMode="auto">
          <a:xfrm>
            <a:off x="2980135" y="1031083"/>
            <a:ext cx="3257550" cy="3426619"/>
          </a:xfrm>
          <a:prstGeom prst="rect">
            <a:avLst/>
          </a:prstGeom>
          <a:noFill/>
          <a:ln w="9525">
            <a:noFill/>
            <a:miter lim="800000"/>
            <a:headEnd/>
            <a:tailEnd/>
          </a:ln>
        </p:spPr>
      </p:pic>
      <p:pic>
        <p:nvPicPr>
          <p:cNvPr id="52" name="Picture 9" descr="Figure9"/>
          <p:cNvPicPr>
            <a:picLocks noChangeAspect="1" noChangeArrowheads="1"/>
          </p:cNvPicPr>
          <p:nvPr/>
        </p:nvPicPr>
        <p:blipFill>
          <a:blip r:embed="rId8"/>
          <a:srcRect/>
          <a:stretch>
            <a:fillRect/>
          </a:stretch>
        </p:blipFill>
        <p:spPr bwMode="auto">
          <a:xfrm>
            <a:off x="2978946" y="1031083"/>
            <a:ext cx="3242072" cy="3426619"/>
          </a:xfrm>
          <a:prstGeom prst="rect">
            <a:avLst/>
          </a:prstGeom>
          <a:noFill/>
          <a:ln w="9525">
            <a:noFill/>
            <a:miter lim="800000"/>
            <a:headEnd/>
            <a:tailEnd/>
          </a:ln>
        </p:spPr>
      </p:pic>
      <p:pic>
        <p:nvPicPr>
          <p:cNvPr id="53" name="Picture 10" descr="Figure12"/>
          <p:cNvPicPr>
            <a:picLocks noChangeAspect="1" noChangeArrowheads="1"/>
          </p:cNvPicPr>
          <p:nvPr/>
        </p:nvPicPr>
        <p:blipFill>
          <a:blip r:embed="rId9"/>
          <a:srcRect/>
          <a:stretch>
            <a:fillRect/>
          </a:stretch>
        </p:blipFill>
        <p:spPr bwMode="auto">
          <a:xfrm>
            <a:off x="2978946" y="1031083"/>
            <a:ext cx="3242072" cy="3426619"/>
          </a:xfrm>
          <a:prstGeom prst="rect">
            <a:avLst/>
          </a:prstGeom>
          <a:noFill/>
          <a:ln w="9525">
            <a:noFill/>
            <a:miter lim="800000"/>
            <a:headEnd/>
            <a:tailEnd/>
          </a:ln>
        </p:spPr>
      </p:pic>
    </p:spTree>
    <p:extLst>
      <p:ext uri="{BB962C8B-B14F-4D97-AF65-F5344CB8AC3E}">
        <p14:creationId xmlns:p14="http://schemas.microsoft.com/office/powerpoint/2010/main" val="51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9368</TotalTime>
  <Words>1640</Words>
  <Application>Microsoft Office PowerPoint</Application>
  <PresentationFormat>On-screen Show (16:9)</PresentationFormat>
  <Paragraphs>281</Paragraphs>
  <Slides>44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vt:lpstr>
      <vt:lpstr>Corbel</vt:lpstr>
      <vt:lpstr>News Gothic MT</vt:lpstr>
      <vt:lpstr>Tahoma</vt:lpstr>
      <vt:lpstr>Office Theme</vt:lpstr>
      <vt:lpstr>PowerPoint Presentation</vt:lpstr>
      <vt:lpstr>Ed Wallace Managing Director, AchieveNEXT Human Capital</vt:lpstr>
      <vt:lpstr>        How many minutes of actual value do decision makers perceive during a 60 minute sales call? </vt:lpstr>
      <vt:lpstr>PowerPoint Presentation</vt:lpstr>
      <vt:lpstr>Relational Capital</vt:lpstr>
      <vt:lpstr>Question</vt:lpstr>
      <vt:lpstr>Credibility</vt:lpstr>
      <vt:lpstr>Essential Qualities of Relational Capital</vt:lpstr>
      <vt:lpstr>Relational Ladder®</vt:lpstr>
      <vt:lpstr>Relational Ladder®</vt:lpstr>
      <vt:lpstr>Dr. Fred</vt:lpstr>
      <vt:lpstr>        What % of decision makers expect salespeople to understand how their offerings contribute to their business outcomes? </vt:lpstr>
      <vt:lpstr>PowerPoint Presentation</vt:lpstr>
      <vt:lpstr>       How many salespeople connect their solution to the outcomes of the decision maker’s business?</vt:lpstr>
      <vt:lpstr>PowerPoint Presentation</vt:lpstr>
      <vt:lpstr>PowerPoint Presentation</vt:lpstr>
      <vt:lpstr>Targeted Conversations</vt:lpstr>
      <vt:lpstr> Decision Maker Persona: Plant Manager</vt:lpstr>
      <vt:lpstr>                      Discovery  </vt:lpstr>
      <vt:lpstr>Discovery</vt:lpstr>
      <vt:lpstr>Strong Discovery Questions</vt:lpstr>
      <vt:lpstr>Discovery Questions</vt:lpstr>
      <vt:lpstr>ASK, ASK, ASK</vt:lpstr>
      <vt:lpstr>ASK, ASK, ASK, TELL</vt:lpstr>
      <vt:lpstr>What is a Value Proposition?  </vt:lpstr>
      <vt:lpstr>PowerPoint Presentation</vt:lpstr>
      <vt:lpstr>Value Statement Shorthand</vt:lpstr>
      <vt:lpstr>PowerPoint Presentation</vt:lpstr>
      <vt:lpstr>“GO TO” Value Statement Template</vt:lpstr>
      <vt:lpstr>Application Exercise  </vt:lpstr>
      <vt:lpstr> Decision Maker Persona: </vt:lpstr>
      <vt:lpstr>Discovery Questions</vt:lpstr>
      <vt:lpstr>PowerPoint Presentation</vt:lpstr>
      <vt:lpstr>“GO TO” Value Statement Template</vt:lpstr>
      <vt:lpstr>                  Qualifying </vt:lpstr>
      <vt:lpstr>Qualifying Questions</vt:lpstr>
      <vt:lpstr>Qualifying Questions</vt:lpstr>
      <vt:lpstr>Qualifying Questions</vt:lpstr>
      <vt:lpstr>Qualifying Questions</vt:lpstr>
      <vt:lpstr>Qualifying Questions</vt:lpstr>
      <vt:lpstr>Your Qualifying Questions – B.A.N.T.</vt:lpstr>
      <vt:lpstr>Relational Leaders…</vt:lpstr>
      <vt:lpstr>Next Steps</vt:lpstr>
      <vt:lpstr>Accelerating Business Relationships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dc:creator>
  <cp:lastModifiedBy>Ed Wallace</cp:lastModifiedBy>
  <cp:revision>211</cp:revision>
  <cp:lastPrinted>2022-01-05T19:12:01Z</cp:lastPrinted>
  <dcterms:created xsi:type="dcterms:W3CDTF">2017-11-08T18:39:25Z</dcterms:created>
  <dcterms:modified xsi:type="dcterms:W3CDTF">2022-04-13T13:42:10Z</dcterms:modified>
</cp:coreProperties>
</file>