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2.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8"/>
  </p:notesMasterIdLst>
  <p:sldIdLst>
    <p:sldId id="305" r:id="rId2"/>
    <p:sldId id="338" r:id="rId3"/>
    <p:sldId id="380" r:id="rId4"/>
    <p:sldId id="381" r:id="rId5"/>
    <p:sldId id="339" r:id="rId6"/>
    <p:sldId id="363" r:id="rId7"/>
    <p:sldId id="335" r:id="rId8"/>
    <p:sldId id="364" r:id="rId9"/>
    <p:sldId id="372" r:id="rId10"/>
    <p:sldId id="373" r:id="rId11"/>
    <p:sldId id="375" r:id="rId12"/>
    <p:sldId id="292" r:id="rId13"/>
    <p:sldId id="302" r:id="rId14"/>
    <p:sldId id="366" r:id="rId15"/>
    <p:sldId id="367" r:id="rId16"/>
    <p:sldId id="368" r:id="rId17"/>
    <p:sldId id="369" r:id="rId18"/>
    <p:sldId id="326" r:id="rId19"/>
    <p:sldId id="340" r:id="rId20"/>
    <p:sldId id="376" r:id="rId21"/>
    <p:sldId id="341" r:id="rId22"/>
    <p:sldId id="342" r:id="rId23"/>
    <p:sldId id="343" r:id="rId24"/>
    <p:sldId id="344" r:id="rId25"/>
    <p:sldId id="345" r:id="rId26"/>
    <p:sldId id="346" r:id="rId27"/>
    <p:sldId id="347" r:id="rId28"/>
    <p:sldId id="378" r:id="rId29"/>
    <p:sldId id="379" r:id="rId30"/>
    <p:sldId id="349" r:id="rId31"/>
    <p:sldId id="382" r:id="rId32"/>
    <p:sldId id="353" r:id="rId33"/>
    <p:sldId id="383" r:id="rId34"/>
    <p:sldId id="354" r:id="rId35"/>
    <p:sldId id="355" r:id="rId36"/>
    <p:sldId id="356" r:id="rId37"/>
    <p:sldId id="357" r:id="rId38"/>
    <p:sldId id="359" r:id="rId39"/>
    <p:sldId id="358" r:id="rId40"/>
    <p:sldId id="360" r:id="rId41"/>
    <p:sldId id="350" r:id="rId42"/>
    <p:sldId id="386" r:id="rId43"/>
    <p:sldId id="352" r:id="rId44"/>
    <p:sldId id="351" r:id="rId45"/>
    <p:sldId id="361" r:id="rId46"/>
    <p:sldId id="385" r:id="rId47"/>
  </p:sldIdLst>
  <p:sldSz cx="10058400" cy="7772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bie VanTrump" initials="RV" lastIdx="15" clrIdx="0">
    <p:extLst>
      <p:ext uri="{19B8F6BF-5375-455C-9EA6-DF929625EA0E}">
        <p15:presenceInfo xmlns:p15="http://schemas.microsoft.com/office/powerpoint/2012/main" userId="Robbie VanTrump" providerId="None"/>
      </p:ext>
    </p:extLst>
  </p:cmAuthor>
  <p:cmAuthor id="2" name="Sophia O’Neal" initials="SO" lastIdx="36" clrIdx="1">
    <p:extLst>
      <p:ext uri="{19B8F6BF-5375-455C-9EA6-DF929625EA0E}">
        <p15:presenceInfo xmlns:p15="http://schemas.microsoft.com/office/powerpoint/2012/main" userId="S::Sophia.ONeal@marinerwealth.com::9985fef1-94ea-4021-819a-49fa91cef4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858"/>
    <a:srgbClr val="005DA6"/>
    <a:srgbClr val="00A0DD"/>
    <a:srgbClr val="570041"/>
    <a:srgbClr val="455561"/>
    <a:srgbClr val="F2F2F2"/>
    <a:srgbClr val="042849"/>
    <a:srgbClr val="0B3861"/>
    <a:srgbClr val="F0F0F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36" autoAdjust="0"/>
    <p:restoredTop sz="85267" autoAdjust="0"/>
  </p:normalViewPr>
  <p:slideViewPr>
    <p:cSldViewPr>
      <p:cViewPr varScale="1">
        <p:scale>
          <a:sx n="83" d="100"/>
          <a:sy n="83" d="100"/>
        </p:scale>
        <p:origin x="2052" y="90"/>
      </p:cViewPr>
      <p:guideLst/>
    </p:cSldViewPr>
  </p:slideViewPr>
  <p:outlineViewPr>
    <p:cViewPr>
      <p:scale>
        <a:sx n="33" d="100"/>
        <a:sy n="33" d="100"/>
      </p:scale>
      <p:origin x="0" y="0"/>
    </p:cViewPr>
  </p:outlineViewPr>
  <p:notesTextViewPr>
    <p:cViewPr>
      <p:scale>
        <a:sx n="1" d="1"/>
        <a:sy n="1" d="1"/>
      </p:scale>
      <p:origin x="0" y="0"/>
    </p:cViewPr>
  </p:notesTextViewPr>
  <p:gridSpacing cx="57150" cy="5715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pieChart>
        <c:varyColors val="1"/>
        <c:ser>
          <c:idx val="0"/>
          <c:order val="0"/>
          <c:tx>
            <c:strRef>
              <c:f>Sheet1!$B$1</c:f>
              <c:strCache>
                <c:ptCount val="1"/>
                <c:pt idx="0">
                  <c:v>Sales</c:v>
                </c:pt>
              </c:strCache>
            </c:strRef>
          </c:tx>
          <c:spPr>
            <a:solidFill>
              <a:srgbClr val="39556F"/>
            </a:solidFill>
            <a:effectLst/>
            <a:scene3d>
              <a:camera prst="orthographicFront"/>
              <a:lightRig rig="balanced" dir="t">
                <a:rot lat="0" lon="0" rev="8700000"/>
              </a:lightRig>
            </a:scene3d>
            <a:sp3d/>
          </c:spPr>
          <c:dPt>
            <c:idx val="0"/>
            <c:bubble3D val="0"/>
            <c:spPr>
              <a:solidFill>
                <a:srgbClr val="005DA6"/>
              </a:solidFill>
              <a:effectLst/>
              <a:scene3d>
                <a:camera prst="orthographicFront"/>
                <a:lightRig rig="balanced" dir="t">
                  <a:rot lat="0" lon="0" rev="8700000"/>
                </a:lightRig>
              </a:scene3d>
              <a:sp3d/>
            </c:spPr>
            <c:extLst>
              <c:ext xmlns:c16="http://schemas.microsoft.com/office/drawing/2014/chart" uri="{C3380CC4-5D6E-409C-BE32-E72D297353CC}">
                <c16:uniqueId val="{00000001-307D-4156-B6B0-5B9B66C595A5}"/>
              </c:ext>
            </c:extLst>
          </c:dPt>
          <c:dPt>
            <c:idx val="1"/>
            <c:bubble3D val="0"/>
            <c:spPr>
              <a:solidFill>
                <a:srgbClr val="00A0DD"/>
              </a:solidFill>
              <a:effectLst/>
              <a:scene3d>
                <a:camera prst="orthographicFront"/>
                <a:lightRig rig="balanced" dir="t">
                  <a:rot lat="0" lon="0" rev="8700000"/>
                </a:lightRig>
              </a:scene3d>
              <a:sp3d/>
            </c:spPr>
            <c:extLst>
              <c:ext xmlns:c16="http://schemas.microsoft.com/office/drawing/2014/chart" uri="{C3380CC4-5D6E-409C-BE32-E72D297353CC}">
                <c16:uniqueId val="{00000008-307D-4156-B6B0-5B9B66C595A5}"/>
              </c:ext>
            </c:extLst>
          </c:dPt>
          <c:dPt>
            <c:idx val="2"/>
            <c:bubble3D val="0"/>
            <c:spPr>
              <a:solidFill>
                <a:srgbClr val="455561"/>
              </a:solidFill>
              <a:effectLst/>
              <a:scene3d>
                <a:camera prst="orthographicFront"/>
                <a:lightRig rig="balanced" dir="t">
                  <a:rot lat="0" lon="0" rev="8700000"/>
                </a:lightRig>
              </a:scene3d>
              <a:sp3d/>
            </c:spPr>
            <c:extLst>
              <c:ext xmlns:c16="http://schemas.microsoft.com/office/drawing/2014/chart" uri="{C3380CC4-5D6E-409C-BE32-E72D297353CC}">
                <c16:uniqueId val="{00000003-307D-4156-B6B0-5B9B66C595A5}"/>
              </c:ext>
            </c:extLst>
          </c:dPt>
          <c:dPt>
            <c:idx val="3"/>
            <c:bubble3D val="0"/>
            <c:spPr>
              <a:solidFill>
                <a:srgbClr val="570041"/>
              </a:solidFill>
              <a:effectLst/>
              <a:scene3d>
                <a:camera prst="orthographicFront"/>
                <a:lightRig rig="balanced" dir="t">
                  <a:rot lat="0" lon="0" rev="8700000"/>
                </a:lightRig>
              </a:scene3d>
              <a:sp3d/>
            </c:spPr>
            <c:extLst>
              <c:ext xmlns:c16="http://schemas.microsoft.com/office/drawing/2014/chart" uri="{C3380CC4-5D6E-409C-BE32-E72D297353CC}">
                <c16:uniqueId val="{00000005-307D-4156-B6B0-5B9B66C595A5}"/>
              </c:ext>
            </c:extLst>
          </c:dPt>
          <c:dPt>
            <c:idx val="4"/>
            <c:bubble3D val="0"/>
            <c:spPr>
              <a:solidFill>
                <a:schemeClr val="bg1">
                  <a:lumMod val="75000"/>
                </a:schemeClr>
              </a:solidFill>
              <a:effectLst/>
              <a:scene3d>
                <a:camera prst="orthographicFront"/>
                <a:lightRig rig="balanced" dir="t">
                  <a:rot lat="0" lon="0" rev="8700000"/>
                </a:lightRig>
              </a:scene3d>
              <a:sp3d/>
            </c:spPr>
            <c:extLst>
              <c:ext xmlns:c16="http://schemas.microsoft.com/office/drawing/2014/chart" uri="{C3380CC4-5D6E-409C-BE32-E72D297353CC}">
                <c16:uniqueId val="{00000007-307D-4156-B6B0-5B9B66C595A5}"/>
              </c:ext>
            </c:extLst>
          </c:dPt>
          <c:dLbls>
            <c:dLbl>
              <c:idx val="0"/>
              <c:layout>
                <c:manualLayout>
                  <c:x val="-0.13847375328083988"/>
                  <c:y val="0.17740658891695141"/>
                </c:manualLayout>
              </c:layout>
              <c:tx>
                <c:rich>
                  <a:bodyPr/>
                  <a:lstStyle/>
                  <a:p>
                    <a:pPr algn="ctr" rtl="0">
                      <a:defRPr/>
                    </a:pPr>
                    <a:r>
                      <a:rPr lang="en-US" dirty="0"/>
                      <a:t>M&amp;A </a:t>
                    </a:r>
                    <a:br>
                      <a:rPr lang="en-US" dirty="0"/>
                    </a:br>
                    <a:r>
                      <a:rPr lang="en-US" dirty="0"/>
                      <a:t>Intermediary</a:t>
                    </a:r>
                  </a:p>
                </c:rich>
              </c:tx>
              <c:spPr>
                <a:effectLst/>
              </c:spPr>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307D-4156-B6B0-5B9B66C595A5}"/>
                </c:ext>
              </c:extLst>
            </c:dLbl>
            <c:dLbl>
              <c:idx val="1"/>
              <c:layout>
                <c:manualLayout>
                  <c:x val="-0.15970363079615132"/>
                  <c:y val="-9.9822277521913541E-2"/>
                </c:manualLayout>
              </c:layout>
              <c:tx>
                <c:rich>
                  <a:bodyPr/>
                  <a:lstStyle/>
                  <a:p>
                    <a:r>
                      <a:rPr lang="en-US" dirty="0"/>
                      <a:t>Attorney</a:t>
                    </a:r>
                  </a:p>
                </c:rich>
              </c:tx>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307D-4156-B6B0-5B9B66C595A5}"/>
                </c:ext>
              </c:extLst>
            </c:dLbl>
            <c:dLbl>
              <c:idx val="2"/>
              <c:layout>
                <c:manualLayout>
                  <c:x val="2.2564523184601952E-3"/>
                  <c:y val="-0.22429245283018914"/>
                </c:manualLayout>
              </c:layout>
              <c:tx>
                <c:rich>
                  <a:bodyPr/>
                  <a:lstStyle/>
                  <a:p>
                    <a:endParaRPr lang="en-US" dirty="0"/>
                  </a:p>
                  <a:p>
                    <a:r>
                      <a:rPr lang="en-US" dirty="0"/>
                      <a:t>Accountant</a:t>
                    </a:r>
                  </a:p>
                </c:rich>
              </c:tx>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307D-4156-B6B0-5B9B66C595A5}"/>
                </c:ext>
              </c:extLst>
            </c:dLbl>
            <c:dLbl>
              <c:idx val="3"/>
              <c:layout>
                <c:manualLayout>
                  <c:x val="0.15128751093613299"/>
                  <c:y val="-9.6873978606447794E-2"/>
                </c:manualLayout>
              </c:layout>
              <c:tx>
                <c:rich>
                  <a:bodyPr/>
                  <a:lstStyle/>
                  <a:p>
                    <a:pPr>
                      <a:defRPr/>
                    </a:pPr>
                    <a:r>
                      <a:rPr lang="en-US" dirty="0"/>
                      <a:t>Wealth</a:t>
                    </a:r>
                    <a:br>
                      <a:rPr lang="en-US" dirty="0"/>
                    </a:br>
                    <a:r>
                      <a:rPr lang="en-US" dirty="0"/>
                      <a:t>Advisor</a:t>
                    </a:r>
                  </a:p>
                </c:rich>
              </c:tx>
              <c:spPr>
                <a:effectLst/>
              </c:spPr>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307D-4156-B6B0-5B9B66C595A5}"/>
                </c:ext>
              </c:extLst>
            </c:dLbl>
            <c:dLbl>
              <c:idx val="4"/>
              <c:layout>
                <c:manualLayout>
                  <c:x val="0.1184292432195975"/>
                  <c:y val="0.18193507651166246"/>
                </c:manualLayout>
              </c:layout>
              <c:tx>
                <c:rich>
                  <a:bodyPr/>
                  <a:lstStyle/>
                  <a:p>
                    <a:pPr>
                      <a:defRPr/>
                    </a:pPr>
                    <a:r>
                      <a:rPr lang="en-US" dirty="0"/>
                      <a:t>Business</a:t>
                    </a:r>
                    <a:br>
                      <a:rPr lang="en-US" dirty="0"/>
                    </a:br>
                    <a:r>
                      <a:rPr lang="en-US" dirty="0"/>
                      <a:t>Owner</a:t>
                    </a:r>
                  </a:p>
                </c:rich>
              </c:tx>
              <c:spPr>
                <a:effectLst/>
              </c:spPr>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307D-4156-B6B0-5B9B66C595A5}"/>
                </c:ext>
              </c:extLst>
            </c:dLbl>
            <c:spPr>
              <a:effectLst/>
            </c:spPr>
            <c:dLblPos val="bestFit"/>
            <c:showLegendKey val="0"/>
            <c:showVal val="1"/>
            <c:showCatName val="1"/>
            <c:showSerName val="0"/>
            <c:showPercent val="0"/>
            <c:showBubbleSize val="0"/>
            <c:showLeaderLines val="1"/>
            <c:extLst>
              <c:ext xmlns:c15="http://schemas.microsoft.com/office/drawing/2012/chart" uri="{CE6537A1-D6FC-4f65-9D91-7224C49458BB}"/>
            </c:extLst>
          </c:dLbls>
          <c:cat>
            <c:strRef>
              <c:f>Sheet1!$A$2:$A$6</c:f>
              <c:strCache>
                <c:ptCount val="5"/>
                <c:pt idx="0">
                  <c:v>M&amp;A Intermediary</c:v>
                </c:pt>
                <c:pt idx="1">
                  <c:v>Attorney</c:v>
                </c:pt>
                <c:pt idx="2">
                  <c:v>Investment Advisor</c:v>
                </c:pt>
                <c:pt idx="3">
                  <c:v>Accountant</c:v>
                </c:pt>
                <c:pt idx="4">
                  <c:v>Business Owner</c:v>
                </c:pt>
              </c:strCache>
            </c:strRef>
          </c:cat>
          <c:val>
            <c:numRef>
              <c:f>Sheet1!$B$2:$B$6</c:f>
              <c:numCache>
                <c:formatCode>0%</c:formatCode>
                <c:ptCount val="5"/>
                <c:pt idx="0">
                  <c:v>0.2</c:v>
                </c:pt>
                <c:pt idx="1">
                  <c:v>0.2</c:v>
                </c:pt>
                <c:pt idx="2">
                  <c:v>0.2</c:v>
                </c:pt>
                <c:pt idx="3">
                  <c:v>0.2</c:v>
                </c:pt>
                <c:pt idx="4">
                  <c:v>0.2</c:v>
                </c:pt>
              </c:numCache>
            </c:numRef>
          </c:val>
          <c:extLst>
            <c:ext xmlns:c16="http://schemas.microsoft.com/office/drawing/2014/chart" uri="{C3380CC4-5D6E-409C-BE32-E72D297353CC}">
              <c16:uniqueId val="{00000009-307D-4156-B6B0-5B9B66C595A5}"/>
            </c:ext>
          </c:extLst>
        </c:ser>
        <c:dLbls>
          <c:showLegendKey val="0"/>
          <c:showVal val="1"/>
          <c:showCatName val="1"/>
          <c:showSerName val="0"/>
          <c:showPercent val="0"/>
          <c:showBubbleSize val="0"/>
          <c:showLeaderLines val="1"/>
        </c:dLbls>
        <c:firstSliceAng val="0"/>
      </c:pieChart>
    </c:plotArea>
    <c:plotVisOnly val="1"/>
    <c:dispBlanksAs val="gap"/>
    <c:showDLblsOverMax val="0"/>
  </c:chart>
  <c:txPr>
    <a:bodyPr/>
    <a:lstStyle/>
    <a:p>
      <a:pPr>
        <a:defRPr sz="1800" baseline="0">
          <a:solidFill>
            <a:schemeClr val="bg1"/>
          </a:solidFill>
          <a:latin typeface="Segoe UI Semibold" panose="020B0702040204020203" pitchFamily="34" charset="0"/>
          <a:ea typeface="Open Sans Semibold" pitchFamily="34" charset="0"/>
          <a:cs typeface="Segoe UI Semibold" panose="020B0702040204020203"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0"/>
        <c:ser>
          <c:idx val="0"/>
          <c:order val="0"/>
          <c:tx>
            <c:strRef>
              <c:f>Sheet1!$B$1</c:f>
              <c:strCache>
                <c:ptCount val="1"/>
                <c:pt idx="0">
                  <c:v>Sales</c:v>
                </c:pt>
              </c:strCache>
            </c:strRef>
          </c:tx>
          <c:spPr>
            <a:solidFill>
              <a:srgbClr val="005DA6"/>
            </a:solidFill>
          </c:spPr>
          <c:dPt>
            <c:idx val="0"/>
            <c:bubble3D val="0"/>
            <c:spPr>
              <a:solidFill>
                <a:srgbClr val="00A0DD"/>
              </a:solidFill>
            </c:spPr>
            <c:extLst>
              <c:ext xmlns:c16="http://schemas.microsoft.com/office/drawing/2014/chart" uri="{C3380CC4-5D6E-409C-BE32-E72D297353CC}">
                <c16:uniqueId val="{00000001-7141-470B-866B-D24B040C07F3}"/>
              </c:ext>
            </c:extLst>
          </c:dPt>
          <c:dPt>
            <c:idx val="1"/>
            <c:bubble3D val="0"/>
            <c:spPr>
              <a:solidFill>
                <a:schemeClr val="bg1">
                  <a:lumMod val="75000"/>
                </a:schemeClr>
              </a:solidFill>
            </c:spPr>
            <c:extLst>
              <c:ext xmlns:c16="http://schemas.microsoft.com/office/drawing/2014/chart" uri="{C3380CC4-5D6E-409C-BE32-E72D297353CC}">
                <c16:uniqueId val="{00000003-7141-470B-866B-D24B040C07F3}"/>
              </c:ext>
            </c:extLst>
          </c:dPt>
          <c:dPt>
            <c:idx val="2"/>
            <c:bubble3D val="0"/>
            <c:extLst>
              <c:ext xmlns:c16="http://schemas.microsoft.com/office/drawing/2014/chart" uri="{C3380CC4-5D6E-409C-BE32-E72D297353CC}">
                <c16:uniqueId val="{00000005-7141-470B-866B-D24B040C07F3}"/>
              </c:ext>
            </c:extLst>
          </c:dPt>
          <c:dLbls>
            <c:dLbl>
              <c:idx val="0"/>
              <c:layout>
                <c:manualLayout>
                  <c:x val="-0.19165182003764686"/>
                  <c:y val="-0.15903104512148092"/>
                </c:manualLayout>
              </c:layout>
              <c:tx>
                <c:rich>
                  <a:bodyPr/>
                  <a:lstStyle/>
                  <a:p>
                    <a:r>
                      <a:rPr lang="en-US" sz="1800" b="0" spc="0" baseline="0" dirty="0">
                        <a:solidFill>
                          <a:schemeClr val="bg1"/>
                        </a:solidFill>
                        <a:effectLst/>
                        <a:latin typeface="Open Sans Semibold" pitchFamily="34" charset="0"/>
                        <a:ea typeface="Open Sans Semibold" pitchFamily="34" charset="0"/>
                        <a:cs typeface="Open Sans Semibold" pitchFamily="34" charset="0"/>
                      </a:rPr>
                      <a:t>Private Equity</a:t>
                    </a:r>
                  </a:p>
                </c:rich>
              </c:tx>
              <c:dLblPos val="bestFit"/>
              <c:showLegendKey val="0"/>
              <c:showVal val="1"/>
              <c:showCatName val="0"/>
              <c:showSerName val="0"/>
              <c:showPercent val="0"/>
              <c:showBubbleSize val="0"/>
              <c:extLst>
                <c:ext xmlns:c15="http://schemas.microsoft.com/office/drawing/2012/chart" uri="{CE6537A1-D6FC-4f65-9D91-7224C49458BB}">
                  <c15:layout>
                    <c:manualLayout>
                      <c:w val="0.16056403934356689"/>
                      <c:h val="0.15927039143848823"/>
                    </c:manualLayout>
                  </c15:layout>
                  <c15:showDataLabelsRange val="0"/>
                </c:ext>
                <c:ext xmlns:c16="http://schemas.microsoft.com/office/drawing/2014/chart" uri="{C3380CC4-5D6E-409C-BE32-E72D297353CC}">
                  <c16:uniqueId val="{00000001-7141-470B-866B-D24B040C07F3}"/>
                </c:ext>
              </c:extLst>
            </c:dLbl>
            <c:dLbl>
              <c:idx val="1"/>
              <c:layout>
                <c:manualLayout>
                  <c:x val="0.19785254115962778"/>
                  <c:y val="-0.18878904743540301"/>
                </c:manualLayout>
              </c:layout>
              <c:tx>
                <c:rich>
                  <a:bodyPr/>
                  <a:lstStyle/>
                  <a:p>
                    <a:pPr>
                      <a:defRPr sz="1800" b="1" spc="230" baseline="0">
                        <a:solidFill>
                          <a:schemeClr val="bg1"/>
                        </a:solidFill>
                        <a:effectLst/>
                        <a:latin typeface="Segoe UI Semibold" panose="020B0702040204020203" pitchFamily="34" charset="0"/>
                        <a:ea typeface="Open Sans Semibold" pitchFamily="34" charset="0"/>
                        <a:cs typeface="Segoe UI Semibold" panose="020B0702040204020203" pitchFamily="34" charset="0"/>
                      </a:defRPr>
                    </a:pPr>
                    <a:r>
                      <a:rPr lang="en-US" sz="1800" b="0" spc="0" baseline="0" dirty="0">
                        <a:solidFill>
                          <a:schemeClr val="bg1"/>
                        </a:solidFill>
                        <a:effectLst/>
                        <a:latin typeface="Segoe UI Semibold" panose="020B0702040204020203" pitchFamily="34" charset="0"/>
                        <a:ea typeface="Open Sans Semibold" pitchFamily="34" charset="0"/>
                        <a:cs typeface="Segoe UI Semibold" panose="020B0702040204020203" pitchFamily="34" charset="0"/>
                      </a:rPr>
                      <a:t>Individual</a:t>
                    </a:r>
                    <a:br>
                      <a:rPr lang="en-US" sz="1800" b="0" spc="0" baseline="0" dirty="0">
                        <a:solidFill>
                          <a:schemeClr val="bg1"/>
                        </a:solidFill>
                        <a:effectLst/>
                        <a:latin typeface="Segoe UI Semibold" panose="020B0702040204020203" pitchFamily="34" charset="0"/>
                        <a:ea typeface="Open Sans Semibold" pitchFamily="34" charset="0"/>
                        <a:cs typeface="Segoe UI Semibold" panose="020B0702040204020203" pitchFamily="34" charset="0"/>
                      </a:rPr>
                    </a:br>
                    <a:r>
                      <a:rPr lang="en-US" sz="1800" b="0" spc="0" baseline="0" dirty="0">
                        <a:solidFill>
                          <a:schemeClr val="bg1"/>
                        </a:solidFill>
                        <a:effectLst/>
                        <a:latin typeface="Segoe UI Semibold" panose="020B0702040204020203" pitchFamily="34" charset="0"/>
                        <a:ea typeface="Open Sans Semibold" pitchFamily="34" charset="0"/>
                        <a:cs typeface="Segoe UI Semibold" panose="020B0702040204020203" pitchFamily="34" charset="0"/>
                      </a:rPr>
                      <a:t>Buyers</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17604377104377103"/>
                      <c:h val="0.1557807076745083"/>
                    </c:manualLayout>
                  </c15:layout>
                  <c15:showDataLabelsRange val="0"/>
                </c:ext>
                <c:ext xmlns:c16="http://schemas.microsoft.com/office/drawing/2014/chart" uri="{C3380CC4-5D6E-409C-BE32-E72D297353CC}">
                  <c16:uniqueId val="{00000003-7141-470B-866B-D24B040C07F3}"/>
                </c:ext>
              </c:extLst>
            </c:dLbl>
            <c:dLbl>
              <c:idx val="2"/>
              <c:layout>
                <c:manualLayout>
                  <c:x val="6.7648930247355514E-3"/>
                  <c:y val="0.15338049556498329"/>
                </c:manualLayout>
              </c:layout>
              <c:tx>
                <c:rich>
                  <a:bodyPr/>
                  <a:lstStyle/>
                  <a:p>
                    <a:pPr>
                      <a:defRPr sz="1800" b="1" spc="230" baseline="0">
                        <a:solidFill>
                          <a:schemeClr val="bg1"/>
                        </a:solidFill>
                        <a:effectLst/>
                        <a:latin typeface="Segoe UI Semibold" panose="020B0702040204020203" pitchFamily="34" charset="0"/>
                        <a:ea typeface="Open Sans Semibold" pitchFamily="34" charset="0"/>
                        <a:cs typeface="Segoe UI Semibold" panose="020B0702040204020203" pitchFamily="34" charset="0"/>
                      </a:defRPr>
                    </a:pPr>
                    <a:r>
                      <a:rPr lang="en-US" sz="1800" b="0" spc="0" baseline="0" dirty="0">
                        <a:solidFill>
                          <a:schemeClr val="bg1"/>
                        </a:solidFill>
                        <a:effectLst/>
                        <a:latin typeface="Segoe UI Semibold" panose="020B0702040204020203" pitchFamily="34" charset="0"/>
                        <a:ea typeface="Open Sans Semibold" pitchFamily="34" charset="0"/>
                        <a:cs typeface="Segoe UI Semibold" panose="020B0702040204020203" pitchFamily="34" charset="0"/>
                      </a:rPr>
                      <a:t>Strategic Buyers</a:t>
                    </a:r>
                  </a:p>
                </c:rich>
              </c:tx>
              <c:spPr/>
              <c:dLblPos val="bestFi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7141-470B-866B-D24B040C07F3}"/>
                </c:ext>
              </c:extLst>
            </c:dLbl>
            <c:spPr>
              <a:noFill/>
              <a:ln>
                <a:noFill/>
              </a:ln>
              <a:effectLst/>
            </c:spPr>
            <c:txPr>
              <a:bodyPr/>
              <a:lstStyle/>
              <a:p>
                <a:pPr>
                  <a:defRPr sz="1800" b="1">
                    <a:solidFill>
                      <a:schemeClr val="bg1"/>
                    </a:solidFill>
                    <a:effectLst/>
                    <a:latin typeface="Segoe UI Semibold" panose="020B0702040204020203" pitchFamily="34" charset="0"/>
                    <a:ea typeface="Open Sans Semibold" pitchFamily="34" charset="0"/>
                    <a:cs typeface="Segoe UI Semibold" panose="020B0702040204020203" pitchFamily="34" charset="0"/>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numRef>
              <c:f>Sheet1!$A$2:$A$4</c:f>
              <c:numCache>
                <c:formatCode>General</c:formatCode>
                <c:ptCount val="3"/>
                <c:pt idx="0">
                  <c:v>1</c:v>
                </c:pt>
                <c:pt idx="1">
                  <c:v>2</c:v>
                </c:pt>
                <c:pt idx="2">
                  <c:v>3</c:v>
                </c:pt>
              </c:numCache>
            </c:numRef>
          </c:cat>
          <c:val>
            <c:numRef>
              <c:f>Sheet1!$B$2:$B$4</c:f>
              <c:numCache>
                <c:formatCode>0%</c:formatCode>
                <c:ptCount val="3"/>
                <c:pt idx="0">
                  <c:v>0.33000000000000307</c:v>
                </c:pt>
                <c:pt idx="1">
                  <c:v>0.33000000000000307</c:v>
                </c:pt>
                <c:pt idx="2">
                  <c:v>0.33000000000000307</c:v>
                </c:pt>
              </c:numCache>
            </c:numRef>
          </c:val>
          <c:extLst>
            <c:ext xmlns:c16="http://schemas.microsoft.com/office/drawing/2014/chart" uri="{C3380CC4-5D6E-409C-BE32-E72D297353CC}">
              <c16:uniqueId val="{00000006-7141-470B-866B-D24B040C07F3}"/>
            </c:ext>
          </c:extLst>
        </c:ser>
        <c:dLbls>
          <c:showLegendKey val="0"/>
          <c:showVal val="0"/>
          <c:showCatName val="0"/>
          <c:showSerName val="0"/>
          <c:showPercent val="0"/>
          <c:showBubbleSize val="0"/>
          <c:showLeaderLines val="1"/>
        </c:dLbls>
        <c:firstSliceAng val="59"/>
      </c:pieChart>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BEAEE4-B74F-45B3-9F40-41606B6DBE01}" type="doc">
      <dgm:prSet loTypeId="urn:microsoft.com/office/officeart/2005/8/layout/arrow2" loCatId="process" qsTypeId="urn:microsoft.com/office/officeart/2005/8/quickstyle/simple2" qsCatId="simple" csTypeId="urn:microsoft.com/office/officeart/2005/8/colors/accent0_1" csCatId="mainScheme" phldr="1"/>
      <dgm:spPr/>
      <dgm:t>
        <a:bodyPr/>
        <a:lstStyle/>
        <a:p>
          <a:endParaRPr lang="en-US"/>
        </a:p>
      </dgm:t>
    </dgm:pt>
    <dgm:pt modelId="{71E968FE-F3B0-4FD7-9638-322EFD8D6D8E}">
      <dgm:prSet phldrT="[Text]" custT="1"/>
      <dgm:spPr/>
      <dgm:t>
        <a:bodyPr/>
        <a:lstStyle/>
        <a:p>
          <a: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t>BUSINESS</a:t>
          </a:r>
          <a:b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br>
          <a: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t>VALUATION</a:t>
          </a:r>
        </a:p>
      </dgm:t>
    </dgm:pt>
    <dgm:pt modelId="{9599E7F9-8656-45CB-AF85-79157C7BC6EC}" type="parTrans" cxnId="{0F61F2A2-BA8D-435D-9278-261A77A6840E}">
      <dgm:prSet/>
      <dgm:spPr/>
      <dgm:t>
        <a:bodyPr/>
        <a:lstStyle/>
        <a:p>
          <a:endParaRPr lang="en-US" sz="1600" kern="1000" spc="0" baseline="0">
            <a:latin typeface="Open Sans Semibold" pitchFamily="34" charset="0"/>
            <a:ea typeface="Open Sans Semibold" pitchFamily="34" charset="0"/>
            <a:cs typeface="Open Sans Semibold" pitchFamily="34" charset="0"/>
          </a:endParaRPr>
        </a:p>
      </dgm:t>
    </dgm:pt>
    <dgm:pt modelId="{D16A601D-D3E3-437A-AABC-D991D3F12679}" type="sibTrans" cxnId="{0F61F2A2-BA8D-435D-9278-261A77A6840E}">
      <dgm:prSet/>
      <dgm:spPr/>
      <dgm:t>
        <a:bodyPr/>
        <a:lstStyle/>
        <a:p>
          <a:endParaRPr lang="en-US" sz="1600" kern="1000" spc="0" baseline="0">
            <a:latin typeface="Open Sans Semibold" pitchFamily="34" charset="0"/>
            <a:ea typeface="Open Sans Semibold" pitchFamily="34" charset="0"/>
            <a:cs typeface="Open Sans Semibold" pitchFamily="34" charset="0"/>
          </a:endParaRPr>
        </a:p>
      </dgm:t>
    </dgm:pt>
    <dgm:pt modelId="{30D14D0E-6A3D-48BA-954A-4CD08D736EB5}">
      <dgm:prSet phldrT="[Text]" custT="1"/>
      <dgm:spPr/>
      <dgm:t>
        <a:bodyPr/>
        <a:lstStyle/>
        <a:p>
          <a: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t>STRATEGIC</a:t>
          </a:r>
          <a:b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br>
          <a: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t>PLANNING</a:t>
          </a:r>
        </a:p>
      </dgm:t>
    </dgm:pt>
    <dgm:pt modelId="{86DB80EF-CC88-4F07-9116-BF2253DFDFF6}" type="parTrans" cxnId="{C2E8E4B1-E6B0-49DA-AB91-D5944160083A}">
      <dgm:prSet/>
      <dgm:spPr/>
      <dgm:t>
        <a:bodyPr/>
        <a:lstStyle/>
        <a:p>
          <a:endParaRPr lang="en-US" sz="1600" kern="1000" spc="0" baseline="0">
            <a:latin typeface="Open Sans Semibold" pitchFamily="34" charset="0"/>
            <a:ea typeface="Open Sans Semibold" pitchFamily="34" charset="0"/>
            <a:cs typeface="Open Sans Semibold" pitchFamily="34" charset="0"/>
          </a:endParaRPr>
        </a:p>
      </dgm:t>
    </dgm:pt>
    <dgm:pt modelId="{89856C4C-EB97-48B0-89AE-4F8547CDE09B}" type="sibTrans" cxnId="{C2E8E4B1-E6B0-49DA-AB91-D5944160083A}">
      <dgm:prSet/>
      <dgm:spPr/>
      <dgm:t>
        <a:bodyPr/>
        <a:lstStyle/>
        <a:p>
          <a:endParaRPr lang="en-US" sz="1600" kern="1000" spc="0" baseline="0">
            <a:latin typeface="Open Sans Semibold" pitchFamily="34" charset="0"/>
            <a:ea typeface="Open Sans Semibold" pitchFamily="34" charset="0"/>
            <a:cs typeface="Open Sans Semibold" pitchFamily="34" charset="0"/>
          </a:endParaRPr>
        </a:p>
      </dgm:t>
    </dgm:pt>
    <dgm:pt modelId="{2064B46E-63C0-4010-9F9C-CBA489678874}">
      <dgm:prSet phldrT="[Text]" custT="1"/>
      <dgm:spPr/>
      <dgm:t>
        <a:bodyPr/>
        <a:lstStyle/>
        <a:p>
          <a: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t>CONFIDENTIAL</a:t>
          </a:r>
          <a:b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br>
          <a: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t>MARKETING</a:t>
          </a:r>
        </a:p>
      </dgm:t>
    </dgm:pt>
    <dgm:pt modelId="{FFED367F-9F09-4B26-9AAB-D882C81B9BF1}" type="sibTrans" cxnId="{F5FF790F-5A91-45C6-AF2B-9AFC531FAE14}">
      <dgm:prSet/>
      <dgm:spPr/>
      <dgm:t>
        <a:bodyPr/>
        <a:lstStyle/>
        <a:p>
          <a:endParaRPr lang="en-US" sz="1600" kern="1000" spc="0" baseline="0">
            <a:latin typeface="Open Sans Semibold" pitchFamily="34" charset="0"/>
            <a:ea typeface="Open Sans Semibold" pitchFamily="34" charset="0"/>
            <a:cs typeface="Open Sans Semibold" pitchFamily="34" charset="0"/>
          </a:endParaRPr>
        </a:p>
      </dgm:t>
    </dgm:pt>
    <dgm:pt modelId="{6AEA3546-6285-4331-B6A4-509DB2E9B1A3}" type="parTrans" cxnId="{F5FF790F-5A91-45C6-AF2B-9AFC531FAE14}">
      <dgm:prSet/>
      <dgm:spPr/>
      <dgm:t>
        <a:bodyPr/>
        <a:lstStyle/>
        <a:p>
          <a:endParaRPr lang="en-US" sz="1600" kern="1000" spc="0" baseline="0">
            <a:latin typeface="Open Sans Semibold" pitchFamily="34" charset="0"/>
            <a:ea typeface="Open Sans Semibold" pitchFamily="34" charset="0"/>
            <a:cs typeface="Open Sans Semibold" pitchFamily="34" charset="0"/>
          </a:endParaRPr>
        </a:p>
      </dgm:t>
    </dgm:pt>
    <dgm:pt modelId="{F4AF6902-9DA7-400A-805A-4DACF18C7172}">
      <dgm:prSet phldrT="[Text]" custT="1"/>
      <dgm:spPr/>
      <dgm:t>
        <a:bodyPr/>
        <a:lstStyle/>
        <a:p>
          <a: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t>DEAL</a:t>
          </a:r>
          <a:b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br>
          <a: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t>MAKING</a:t>
          </a:r>
        </a:p>
      </dgm:t>
    </dgm:pt>
    <dgm:pt modelId="{8B8524CC-7584-49B4-9E9F-7876325EE5DA}" type="parTrans" cxnId="{9893EF7B-D8B8-4B50-93B8-2EDD26FE0801}">
      <dgm:prSet/>
      <dgm:spPr/>
      <dgm:t>
        <a:bodyPr/>
        <a:lstStyle/>
        <a:p>
          <a:endParaRPr lang="en-US" sz="1600" kern="1000" spc="0" baseline="0">
            <a:latin typeface="Open Sans Semibold" pitchFamily="34" charset="0"/>
            <a:ea typeface="Open Sans Semibold" pitchFamily="34" charset="0"/>
            <a:cs typeface="Open Sans Semibold" pitchFamily="34" charset="0"/>
          </a:endParaRPr>
        </a:p>
      </dgm:t>
    </dgm:pt>
    <dgm:pt modelId="{EC2BFFA5-D13B-467A-83DB-0390B31E124B}" type="sibTrans" cxnId="{9893EF7B-D8B8-4B50-93B8-2EDD26FE0801}">
      <dgm:prSet/>
      <dgm:spPr/>
      <dgm:t>
        <a:bodyPr/>
        <a:lstStyle/>
        <a:p>
          <a:endParaRPr lang="en-US" sz="1600" kern="1000" spc="0" baseline="0">
            <a:latin typeface="Open Sans Semibold" pitchFamily="34" charset="0"/>
            <a:ea typeface="Open Sans Semibold" pitchFamily="34" charset="0"/>
            <a:cs typeface="Open Sans Semibold" pitchFamily="34" charset="0"/>
          </a:endParaRPr>
        </a:p>
      </dgm:t>
    </dgm:pt>
    <dgm:pt modelId="{54696519-6AAC-485E-AC84-A7D9253D38CE}">
      <dgm:prSet phldrT="[Text]" custT="1"/>
      <dgm:spPr/>
      <dgm:t>
        <a:bodyPr/>
        <a:lstStyle/>
        <a:p>
          <a: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t>DUE</a:t>
          </a:r>
          <a:b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br>
          <a: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t>DILIGENCE</a:t>
          </a:r>
        </a:p>
      </dgm:t>
    </dgm:pt>
    <dgm:pt modelId="{C687C38C-77F6-4269-8C5B-6DDBE0B5CF37}" type="parTrans" cxnId="{6D8AE46C-1DC0-402C-A7E5-0D1EDBF37814}">
      <dgm:prSet/>
      <dgm:spPr/>
      <dgm:t>
        <a:bodyPr/>
        <a:lstStyle/>
        <a:p>
          <a:endParaRPr lang="en-US" sz="1600" kern="1000" spc="0" baseline="0">
            <a:latin typeface="Open Sans Semibold" pitchFamily="34" charset="0"/>
            <a:ea typeface="Open Sans Semibold" pitchFamily="34" charset="0"/>
            <a:cs typeface="Open Sans Semibold" pitchFamily="34" charset="0"/>
          </a:endParaRPr>
        </a:p>
      </dgm:t>
    </dgm:pt>
    <dgm:pt modelId="{16BE2272-EE92-4B29-BEFA-64FFB64C389B}" type="sibTrans" cxnId="{6D8AE46C-1DC0-402C-A7E5-0D1EDBF37814}">
      <dgm:prSet/>
      <dgm:spPr/>
      <dgm:t>
        <a:bodyPr/>
        <a:lstStyle/>
        <a:p>
          <a:endParaRPr lang="en-US" sz="1600" kern="1000" spc="0" baseline="0">
            <a:latin typeface="Open Sans Semibold" pitchFamily="34" charset="0"/>
            <a:ea typeface="Open Sans Semibold" pitchFamily="34" charset="0"/>
            <a:cs typeface="Open Sans Semibold" pitchFamily="34" charset="0"/>
          </a:endParaRPr>
        </a:p>
      </dgm:t>
    </dgm:pt>
    <dgm:pt modelId="{27DCA014-2676-4BE4-A721-393C0F435D85}" type="pres">
      <dgm:prSet presAssocID="{DFBEAEE4-B74F-45B3-9F40-41606B6DBE01}" presName="arrowDiagram" presStyleCnt="0">
        <dgm:presLayoutVars>
          <dgm:chMax val="5"/>
          <dgm:dir/>
          <dgm:resizeHandles val="exact"/>
        </dgm:presLayoutVars>
      </dgm:prSet>
      <dgm:spPr/>
    </dgm:pt>
    <dgm:pt modelId="{72211A2B-1CE8-42E0-AB4A-FE706E184392}" type="pres">
      <dgm:prSet presAssocID="{DFBEAEE4-B74F-45B3-9F40-41606B6DBE01}" presName="arrow" presStyleLbl="bgShp" presStyleIdx="0" presStyleCnt="1" custScaleX="98217" custScaleY="100000" custLinFactNeighborY="10980"/>
      <dgm:spPr>
        <a:solidFill>
          <a:schemeClr val="dk1">
            <a:tint val="40000"/>
            <a:hueOff val="0"/>
            <a:satOff val="0"/>
            <a:lumOff val="0"/>
            <a:alpha val="34000"/>
          </a:schemeClr>
        </a:solidFill>
      </dgm:spPr>
    </dgm:pt>
    <dgm:pt modelId="{6A4CBCAC-9019-48D7-8803-3EE71520B364}" type="pres">
      <dgm:prSet presAssocID="{DFBEAEE4-B74F-45B3-9F40-41606B6DBE01}" presName="arrowDiagram5" presStyleCnt="0"/>
      <dgm:spPr/>
    </dgm:pt>
    <dgm:pt modelId="{4C20C916-2FF1-416B-9CFE-8E4642123E2C}" type="pres">
      <dgm:prSet presAssocID="{71E968FE-F3B0-4FD7-9638-322EFD8D6D8E}" presName="bullet5a" presStyleLbl="node1" presStyleIdx="0" presStyleCnt="5" custScaleX="156817" custScaleY="156817"/>
      <dgm:spPr>
        <a:noFill/>
        <a:ln>
          <a:noFill/>
        </a:ln>
      </dgm:spPr>
    </dgm:pt>
    <dgm:pt modelId="{1DC297AD-3CD6-427D-A404-54501CE1F845}" type="pres">
      <dgm:prSet presAssocID="{71E968FE-F3B0-4FD7-9638-322EFD8D6D8E}" presName="textBox5a" presStyleLbl="revTx" presStyleIdx="0" presStyleCnt="5" custScaleX="248531" custScaleY="57270" custLinFactNeighborX="24617" custLinFactNeighborY="4092">
        <dgm:presLayoutVars>
          <dgm:bulletEnabled val="1"/>
        </dgm:presLayoutVars>
      </dgm:prSet>
      <dgm:spPr/>
    </dgm:pt>
    <dgm:pt modelId="{10312523-DB80-4163-912F-E8C55FBCEDC7}" type="pres">
      <dgm:prSet presAssocID="{30D14D0E-6A3D-48BA-954A-4CD08D736EB5}" presName="bullet5b" presStyleLbl="node1" presStyleIdx="1" presStyleCnt="5" custScaleX="156817" custScaleY="156817"/>
      <dgm:spPr>
        <a:noFill/>
        <a:ln>
          <a:noFill/>
        </a:ln>
      </dgm:spPr>
    </dgm:pt>
    <dgm:pt modelId="{D5180823-430F-421B-8358-DFDFCCD4CB97}" type="pres">
      <dgm:prSet presAssocID="{30D14D0E-6A3D-48BA-954A-4CD08D736EB5}" presName="textBox5b" presStyleLbl="revTx" presStyleIdx="1" presStyleCnt="5" custScaleX="196366" custScaleY="35279" custLinFactNeighborX="45162" custLinFactNeighborY="-23970">
        <dgm:presLayoutVars>
          <dgm:bulletEnabled val="1"/>
        </dgm:presLayoutVars>
      </dgm:prSet>
      <dgm:spPr/>
    </dgm:pt>
    <dgm:pt modelId="{C0509912-91C5-4408-9AAB-9A4184D2565F}" type="pres">
      <dgm:prSet presAssocID="{2064B46E-63C0-4010-9F9C-CBA489678874}" presName="bullet5c" presStyleLbl="node1" presStyleIdx="2" presStyleCnt="5"/>
      <dgm:spPr>
        <a:noFill/>
        <a:ln>
          <a:noFill/>
        </a:ln>
      </dgm:spPr>
    </dgm:pt>
    <dgm:pt modelId="{C6FA56BD-DD02-4DC4-83A0-D4243C6CFF16}" type="pres">
      <dgm:prSet presAssocID="{2064B46E-63C0-4010-9F9C-CBA489678874}" presName="textBox5c" presStyleLbl="revTx" presStyleIdx="2" presStyleCnt="5" custScaleX="204944" custScaleY="27619" custLinFactNeighborX="62956" custLinFactNeighborY="-32393">
        <dgm:presLayoutVars>
          <dgm:bulletEnabled val="1"/>
        </dgm:presLayoutVars>
      </dgm:prSet>
      <dgm:spPr/>
    </dgm:pt>
    <dgm:pt modelId="{615135B7-FD47-408B-8712-B22259332885}" type="pres">
      <dgm:prSet presAssocID="{F4AF6902-9DA7-400A-805A-4DACF18C7172}" presName="bullet5d" presStyleLbl="node1" presStyleIdx="3" presStyleCnt="5" custScaleX="125609" custScaleY="125608"/>
      <dgm:spPr>
        <a:prstGeom prst="circularArrow">
          <a:avLst/>
        </a:prstGeom>
        <a:noFill/>
        <a:ln>
          <a:noFill/>
        </a:ln>
      </dgm:spPr>
    </dgm:pt>
    <dgm:pt modelId="{ED04D1F4-EBC6-4862-A96F-EF152BC69012}" type="pres">
      <dgm:prSet presAssocID="{F4AF6902-9DA7-400A-805A-4DACF18C7172}" presName="textBox5d" presStyleLbl="revTx" presStyleIdx="3" presStyleCnt="5" custScaleX="131644" custScaleY="27619" custLinFactNeighborX="53330" custLinFactNeighborY="-35808">
        <dgm:presLayoutVars>
          <dgm:bulletEnabled val="1"/>
        </dgm:presLayoutVars>
      </dgm:prSet>
      <dgm:spPr/>
    </dgm:pt>
    <dgm:pt modelId="{067804DE-F95B-4A2D-B60E-E51681E24924}" type="pres">
      <dgm:prSet presAssocID="{54696519-6AAC-485E-AC84-A7D9253D38CE}" presName="bullet5e" presStyleLbl="node1" presStyleIdx="4" presStyleCnt="5" custScaleX="125610" custScaleY="125608"/>
      <dgm:spPr>
        <a:noFill/>
        <a:ln>
          <a:noFill/>
        </a:ln>
      </dgm:spPr>
    </dgm:pt>
    <dgm:pt modelId="{97C1BEFB-1108-4034-B5E9-A982230870EF}" type="pres">
      <dgm:prSet presAssocID="{54696519-6AAC-485E-AC84-A7D9253D38CE}" presName="textBox5e" presStyleLbl="revTx" presStyleIdx="4" presStyleCnt="5" custScaleX="158739" custScaleY="27619" custLinFactNeighborX="68141" custLinFactNeighborY="-28601">
        <dgm:presLayoutVars>
          <dgm:bulletEnabled val="1"/>
        </dgm:presLayoutVars>
      </dgm:prSet>
      <dgm:spPr/>
    </dgm:pt>
  </dgm:ptLst>
  <dgm:cxnLst>
    <dgm:cxn modelId="{8282A702-C98C-4554-B872-C7839BBFF74F}" type="presOf" srcId="{30D14D0E-6A3D-48BA-954A-4CD08D736EB5}" destId="{D5180823-430F-421B-8358-DFDFCCD4CB97}" srcOrd="0" destOrd="0" presId="urn:microsoft.com/office/officeart/2005/8/layout/arrow2"/>
    <dgm:cxn modelId="{F5FF790F-5A91-45C6-AF2B-9AFC531FAE14}" srcId="{DFBEAEE4-B74F-45B3-9F40-41606B6DBE01}" destId="{2064B46E-63C0-4010-9F9C-CBA489678874}" srcOrd="2" destOrd="0" parTransId="{6AEA3546-6285-4331-B6A4-509DB2E9B1A3}" sibTransId="{FFED367F-9F09-4B26-9AAB-D882C81B9BF1}"/>
    <dgm:cxn modelId="{BE5D3927-B753-4819-9312-7D8D484332D2}" type="presOf" srcId="{54696519-6AAC-485E-AC84-A7D9253D38CE}" destId="{97C1BEFB-1108-4034-B5E9-A982230870EF}" srcOrd="0" destOrd="0" presId="urn:microsoft.com/office/officeart/2005/8/layout/arrow2"/>
    <dgm:cxn modelId="{6D8AE46C-1DC0-402C-A7E5-0D1EDBF37814}" srcId="{DFBEAEE4-B74F-45B3-9F40-41606B6DBE01}" destId="{54696519-6AAC-485E-AC84-A7D9253D38CE}" srcOrd="4" destOrd="0" parTransId="{C687C38C-77F6-4269-8C5B-6DDBE0B5CF37}" sibTransId="{16BE2272-EE92-4B29-BEFA-64FFB64C389B}"/>
    <dgm:cxn modelId="{9893EF7B-D8B8-4B50-93B8-2EDD26FE0801}" srcId="{DFBEAEE4-B74F-45B3-9F40-41606B6DBE01}" destId="{F4AF6902-9DA7-400A-805A-4DACF18C7172}" srcOrd="3" destOrd="0" parTransId="{8B8524CC-7584-49B4-9E9F-7876325EE5DA}" sibTransId="{EC2BFFA5-D13B-467A-83DB-0390B31E124B}"/>
    <dgm:cxn modelId="{577D5A95-D894-4035-A05E-D9F62305E9D0}" type="presOf" srcId="{2064B46E-63C0-4010-9F9C-CBA489678874}" destId="{C6FA56BD-DD02-4DC4-83A0-D4243C6CFF16}" srcOrd="0" destOrd="0" presId="urn:microsoft.com/office/officeart/2005/8/layout/arrow2"/>
    <dgm:cxn modelId="{0F61F2A2-BA8D-435D-9278-261A77A6840E}" srcId="{DFBEAEE4-B74F-45B3-9F40-41606B6DBE01}" destId="{71E968FE-F3B0-4FD7-9638-322EFD8D6D8E}" srcOrd="0" destOrd="0" parTransId="{9599E7F9-8656-45CB-AF85-79157C7BC6EC}" sibTransId="{D16A601D-D3E3-437A-AABC-D991D3F12679}"/>
    <dgm:cxn modelId="{C2E8E4B1-E6B0-49DA-AB91-D5944160083A}" srcId="{DFBEAEE4-B74F-45B3-9F40-41606B6DBE01}" destId="{30D14D0E-6A3D-48BA-954A-4CD08D736EB5}" srcOrd="1" destOrd="0" parTransId="{86DB80EF-CC88-4F07-9116-BF2253DFDFF6}" sibTransId="{89856C4C-EB97-48B0-89AE-4F8547CDE09B}"/>
    <dgm:cxn modelId="{414636C6-9807-4D87-B4DE-757B6F98554E}" type="presOf" srcId="{71E968FE-F3B0-4FD7-9638-322EFD8D6D8E}" destId="{1DC297AD-3CD6-427D-A404-54501CE1F845}" srcOrd="0" destOrd="0" presId="urn:microsoft.com/office/officeart/2005/8/layout/arrow2"/>
    <dgm:cxn modelId="{6F2FF7E1-E0BE-4687-B33F-D659FEC36C35}" type="presOf" srcId="{DFBEAEE4-B74F-45B3-9F40-41606B6DBE01}" destId="{27DCA014-2676-4BE4-A721-393C0F435D85}" srcOrd="0" destOrd="0" presId="urn:microsoft.com/office/officeart/2005/8/layout/arrow2"/>
    <dgm:cxn modelId="{99F837E5-7105-4455-8993-A2D83AF7B445}" type="presOf" srcId="{F4AF6902-9DA7-400A-805A-4DACF18C7172}" destId="{ED04D1F4-EBC6-4862-A96F-EF152BC69012}" srcOrd="0" destOrd="0" presId="urn:microsoft.com/office/officeart/2005/8/layout/arrow2"/>
    <dgm:cxn modelId="{5610EC9E-EFCC-48F9-A9FC-29C01A823BB9}" type="presParOf" srcId="{27DCA014-2676-4BE4-A721-393C0F435D85}" destId="{72211A2B-1CE8-42E0-AB4A-FE706E184392}" srcOrd="0" destOrd="0" presId="urn:microsoft.com/office/officeart/2005/8/layout/arrow2"/>
    <dgm:cxn modelId="{CD293025-1BA1-456E-876A-04BA47169096}" type="presParOf" srcId="{27DCA014-2676-4BE4-A721-393C0F435D85}" destId="{6A4CBCAC-9019-48D7-8803-3EE71520B364}" srcOrd="1" destOrd="0" presId="urn:microsoft.com/office/officeart/2005/8/layout/arrow2"/>
    <dgm:cxn modelId="{AD07D513-0BAC-4BBB-8287-0674B768417F}" type="presParOf" srcId="{6A4CBCAC-9019-48D7-8803-3EE71520B364}" destId="{4C20C916-2FF1-416B-9CFE-8E4642123E2C}" srcOrd="0" destOrd="0" presId="urn:microsoft.com/office/officeart/2005/8/layout/arrow2"/>
    <dgm:cxn modelId="{719A7736-1D48-4C1B-9B7D-F86DDDF21E64}" type="presParOf" srcId="{6A4CBCAC-9019-48D7-8803-3EE71520B364}" destId="{1DC297AD-3CD6-427D-A404-54501CE1F845}" srcOrd="1" destOrd="0" presId="urn:microsoft.com/office/officeart/2005/8/layout/arrow2"/>
    <dgm:cxn modelId="{5DBAE33C-230D-4997-A6D7-EF464C6ABA42}" type="presParOf" srcId="{6A4CBCAC-9019-48D7-8803-3EE71520B364}" destId="{10312523-DB80-4163-912F-E8C55FBCEDC7}" srcOrd="2" destOrd="0" presId="urn:microsoft.com/office/officeart/2005/8/layout/arrow2"/>
    <dgm:cxn modelId="{B0E0ED1B-4435-4540-9A60-A6F472448EDB}" type="presParOf" srcId="{6A4CBCAC-9019-48D7-8803-3EE71520B364}" destId="{D5180823-430F-421B-8358-DFDFCCD4CB97}" srcOrd="3" destOrd="0" presId="urn:microsoft.com/office/officeart/2005/8/layout/arrow2"/>
    <dgm:cxn modelId="{59F65C63-6DFD-4094-A5E0-10FA2AF68EDF}" type="presParOf" srcId="{6A4CBCAC-9019-48D7-8803-3EE71520B364}" destId="{C0509912-91C5-4408-9AAB-9A4184D2565F}" srcOrd="4" destOrd="0" presId="urn:microsoft.com/office/officeart/2005/8/layout/arrow2"/>
    <dgm:cxn modelId="{03FBEEFB-9546-45E5-B4C2-7D45602C6377}" type="presParOf" srcId="{6A4CBCAC-9019-48D7-8803-3EE71520B364}" destId="{C6FA56BD-DD02-4DC4-83A0-D4243C6CFF16}" srcOrd="5" destOrd="0" presId="urn:microsoft.com/office/officeart/2005/8/layout/arrow2"/>
    <dgm:cxn modelId="{AE0B8A1B-CC34-44BF-8FB6-CF30A158FFCC}" type="presParOf" srcId="{6A4CBCAC-9019-48D7-8803-3EE71520B364}" destId="{615135B7-FD47-408B-8712-B22259332885}" srcOrd="6" destOrd="0" presId="urn:microsoft.com/office/officeart/2005/8/layout/arrow2"/>
    <dgm:cxn modelId="{646B00E4-EEDC-4DCF-93D0-98D5EC0A103D}" type="presParOf" srcId="{6A4CBCAC-9019-48D7-8803-3EE71520B364}" destId="{ED04D1F4-EBC6-4862-A96F-EF152BC69012}" srcOrd="7" destOrd="0" presId="urn:microsoft.com/office/officeart/2005/8/layout/arrow2"/>
    <dgm:cxn modelId="{37D143DE-41DB-4BA2-9556-AEF1547B07A2}" type="presParOf" srcId="{6A4CBCAC-9019-48D7-8803-3EE71520B364}" destId="{067804DE-F95B-4A2D-B60E-E51681E24924}" srcOrd="8" destOrd="0" presId="urn:microsoft.com/office/officeart/2005/8/layout/arrow2"/>
    <dgm:cxn modelId="{BF2466E1-1B0D-45DE-9F44-55AD20667D48}" type="presParOf" srcId="{6A4CBCAC-9019-48D7-8803-3EE71520B364}" destId="{97C1BEFB-1108-4034-B5E9-A982230870EF}"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211A2B-1CE8-42E0-AB4A-FE706E184392}">
      <dsp:nvSpPr>
        <dsp:cNvPr id="0" name=""/>
        <dsp:cNvSpPr/>
      </dsp:nvSpPr>
      <dsp:spPr>
        <a:xfrm>
          <a:off x="1108505" y="0"/>
          <a:ext cx="7988879" cy="5083691"/>
        </a:xfrm>
        <a:prstGeom prst="swooshArrow">
          <a:avLst>
            <a:gd name="adj1" fmla="val 25000"/>
            <a:gd name="adj2" fmla="val 25000"/>
          </a:avLst>
        </a:prstGeom>
        <a:solidFill>
          <a:schemeClr val="dk1">
            <a:tint val="40000"/>
            <a:hueOff val="0"/>
            <a:satOff val="0"/>
            <a:lumOff val="0"/>
            <a:alpha val="34000"/>
          </a:schemeClr>
        </a:solidFill>
        <a:ln>
          <a:noFill/>
        </a:ln>
        <a:effectLst/>
      </dsp:spPr>
      <dsp:style>
        <a:lnRef idx="0">
          <a:scrgbClr r="0" g="0" b="0"/>
        </a:lnRef>
        <a:fillRef idx="1">
          <a:scrgbClr r="0" g="0" b="0"/>
        </a:fillRef>
        <a:effectRef idx="0">
          <a:scrgbClr r="0" g="0" b="0"/>
        </a:effectRef>
        <a:fontRef idx="minor"/>
      </dsp:style>
    </dsp:sp>
    <dsp:sp modelId="{4C20C916-2FF1-416B-9CFE-8E4642123E2C}">
      <dsp:nvSpPr>
        <dsp:cNvPr id="0" name=""/>
        <dsp:cNvSpPr/>
      </dsp:nvSpPr>
      <dsp:spPr>
        <a:xfrm>
          <a:off x="1784034" y="3727086"/>
          <a:ext cx="293373" cy="293373"/>
        </a:xfrm>
        <a:prstGeom prst="ellipse">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a:schemeClr val="lt1"/>
        </a:fontRef>
      </dsp:style>
    </dsp:sp>
    <dsp:sp modelId="{1DC297AD-3CD6-427D-A404-54501CE1F845}">
      <dsp:nvSpPr>
        <dsp:cNvPr id="0" name=""/>
        <dsp:cNvSpPr/>
      </dsp:nvSpPr>
      <dsp:spPr>
        <a:xfrm>
          <a:off x="1401695" y="4181782"/>
          <a:ext cx="2648201" cy="692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130" tIns="0" rIns="0" bIns="0" numCol="1" spcCol="1270" anchor="t" anchorCtr="0">
          <a:noAutofit/>
        </a:bodyPr>
        <a:lstStyle/>
        <a:p>
          <a:pPr marL="0" lvl="0" indent="0" algn="l" defTabSz="711200">
            <a:lnSpc>
              <a:spcPct val="90000"/>
            </a:lnSpc>
            <a:spcBef>
              <a:spcPct val="0"/>
            </a:spcBef>
            <a:spcAft>
              <a:spcPct val="35000"/>
            </a:spcAft>
            <a:buNone/>
          </a:pPr>
          <a: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t>BUSINESS</a:t>
          </a:r>
          <a:b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br>
          <a: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t>VALUATION</a:t>
          </a:r>
        </a:p>
      </dsp:txBody>
      <dsp:txXfrm>
        <a:off x="1401695" y="4181782"/>
        <a:ext cx="2648201" cy="692920"/>
      </dsp:txXfrm>
    </dsp:sp>
    <dsp:sp modelId="{10312523-DB80-4163-912F-E8C55FBCEDC7}">
      <dsp:nvSpPr>
        <dsp:cNvPr id="0" name=""/>
        <dsp:cNvSpPr/>
      </dsp:nvSpPr>
      <dsp:spPr>
        <a:xfrm>
          <a:off x="2766667" y="2724028"/>
          <a:ext cx="459192" cy="459192"/>
        </a:xfrm>
        <a:prstGeom prst="ellipse">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a:schemeClr val="lt1"/>
        </a:fontRef>
      </dsp:style>
    </dsp:sp>
    <dsp:sp modelId="{D5180823-430F-421B-8358-DFDFCCD4CB97}">
      <dsp:nvSpPr>
        <dsp:cNvPr id="0" name=""/>
        <dsp:cNvSpPr/>
      </dsp:nvSpPr>
      <dsp:spPr>
        <a:xfrm>
          <a:off x="2955472" y="3132348"/>
          <a:ext cx="2651389" cy="751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160" tIns="0" rIns="0" bIns="0" numCol="1" spcCol="1270" anchor="t" anchorCtr="0">
          <a:noAutofit/>
        </a:bodyPr>
        <a:lstStyle/>
        <a:p>
          <a:pPr marL="0" lvl="0" indent="0" algn="l" defTabSz="711200">
            <a:lnSpc>
              <a:spcPct val="90000"/>
            </a:lnSpc>
            <a:spcBef>
              <a:spcPct val="0"/>
            </a:spcBef>
            <a:spcAft>
              <a:spcPct val="35000"/>
            </a:spcAft>
            <a:buNone/>
          </a:pPr>
          <a: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t>STRATEGIC</a:t>
          </a:r>
          <a:b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br>
          <a: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t>PLANNING</a:t>
          </a:r>
        </a:p>
      </dsp:txBody>
      <dsp:txXfrm>
        <a:off x="2955472" y="3132348"/>
        <a:ext cx="2651389" cy="751466"/>
      </dsp:txXfrm>
    </dsp:sp>
    <dsp:sp modelId="{C0509912-91C5-4408-9AAB-9A4184D2565F}">
      <dsp:nvSpPr>
        <dsp:cNvPr id="0" name=""/>
        <dsp:cNvSpPr/>
      </dsp:nvSpPr>
      <dsp:spPr>
        <a:xfrm>
          <a:off x="4151278" y="2031443"/>
          <a:ext cx="390427" cy="390427"/>
        </a:xfrm>
        <a:prstGeom prst="ellipse">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a:schemeClr val="lt1"/>
        </a:fontRef>
      </dsp:style>
    </dsp:sp>
    <dsp:sp modelId="{C6FA56BD-DD02-4DC4-83A0-D4243C6CFF16}">
      <dsp:nvSpPr>
        <dsp:cNvPr id="0" name=""/>
        <dsp:cNvSpPr/>
      </dsp:nvSpPr>
      <dsp:spPr>
        <a:xfrm>
          <a:off x="4511074" y="2335152"/>
          <a:ext cx="3217301" cy="789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79" tIns="0" rIns="0" bIns="0" numCol="1" spcCol="1270" anchor="t" anchorCtr="0">
          <a:noAutofit/>
        </a:bodyPr>
        <a:lstStyle/>
        <a:p>
          <a:pPr marL="0" lvl="0" indent="0" algn="l" defTabSz="711200">
            <a:lnSpc>
              <a:spcPct val="90000"/>
            </a:lnSpc>
            <a:spcBef>
              <a:spcPct val="0"/>
            </a:spcBef>
            <a:spcAft>
              <a:spcPct val="35000"/>
            </a:spcAft>
            <a:buNone/>
          </a:pPr>
          <a: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t>CONFIDENTIAL</a:t>
          </a:r>
          <a:b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br>
          <a: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t>MARKETING</a:t>
          </a:r>
        </a:p>
      </dsp:txBody>
      <dsp:txXfrm>
        <a:off x="4511074" y="2335152"/>
        <a:ext cx="3217301" cy="789084"/>
      </dsp:txXfrm>
    </dsp:sp>
    <dsp:sp modelId="{615135B7-FD47-408B-8712-B22259332885}">
      <dsp:nvSpPr>
        <dsp:cNvPr id="0" name=""/>
        <dsp:cNvSpPr/>
      </dsp:nvSpPr>
      <dsp:spPr>
        <a:xfrm>
          <a:off x="5599611" y="1360896"/>
          <a:ext cx="633449" cy="633443"/>
        </a:xfrm>
        <a:prstGeom prst="circularArrow">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a:schemeClr val="lt1"/>
        </a:fontRef>
      </dsp:style>
    </dsp:sp>
    <dsp:sp modelId="{ED04D1F4-EBC6-4862-A96F-EF152BC69012}">
      <dsp:nvSpPr>
        <dsp:cNvPr id="0" name=""/>
        <dsp:cNvSpPr/>
      </dsp:nvSpPr>
      <dsp:spPr>
        <a:xfrm>
          <a:off x="6526509" y="1690646"/>
          <a:ext cx="2141560" cy="940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219" tIns="0" rIns="0" bIns="0" numCol="1" spcCol="1270" anchor="t" anchorCtr="0">
          <a:noAutofit/>
        </a:bodyPr>
        <a:lstStyle/>
        <a:p>
          <a:pPr marL="0" lvl="0" indent="0" algn="l" defTabSz="711200">
            <a:lnSpc>
              <a:spcPct val="90000"/>
            </a:lnSpc>
            <a:spcBef>
              <a:spcPct val="0"/>
            </a:spcBef>
            <a:spcAft>
              <a:spcPct val="35000"/>
            </a:spcAft>
            <a:buNone/>
          </a:pPr>
          <a: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t>DEAL</a:t>
          </a:r>
          <a:b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br>
          <a: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t>MAKING</a:t>
          </a:r>
        </a:p>
      </dsp:txBody>
      <dsp:txXfrm>
        <a:off x="6526509" y="1690646"/>
        <a:ext cx="2141560" cy="940723"/>
      </dsp:txXfrm>
    </dsp:sp>
    <dsp:sp modelId="{067804DE-F95B-4A2D-B60E-E51681E24924}">
      <dsp:nvSpPr>
        <dsp:cNvPr id="0" name=""/>
        <dsp:cNvSpPr/>
      </dsp:nvSpPr>
      <dsp:spPr>
        <a:xfrm>
          <a:off x="7139545" y="938529"/>
          <a:ext cx="807143" cy="807130"/>
        </a:xfrm>
        <a:prstGeom prst="ellipse">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a:schemeClr val="lt1"/>
        </a:fontRef>
      </dsp:style>
    </dsp:sp>
    <dsp:sp modelId="{97C1BEFB-1108-4034-B5E9-A982230870EF}">
      <dsp:nvSpPr>
        <dsp:cNvPr id="0" name=""/>
        <dsp:cNvSpPr/>
      </dsp:nvSpPr>
      <dsp:spPr>
        <a:xfrm>
          <a:off x="8173845" y="1626063"/>
          <a:ext cx="2582336" cy="10333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0489" tIns="0" rIns="0" bIns="0" numCol="1" spcCol="1270" anchor="t" anchorCtr="0">
          <a:noAutofit/>
        </a:bodyPr>
        <a:lstStyle/>
        <a:p>
          <a:pPr marL="0" lvl="0" indent="0" algn="l" defTabSz="711200">
            <a:lnSpc>
              <a:spcPct val="90000"/>
            </a:lnSpc>
            <a:spcBef>
              <a:spcPct val="0"/>
            </a:spcBef>
            <a:spcAft>
              <a:spcPct val="35000"/>
            </a:spcAft>
            <a:buNone/>
          </a:pPr>
          <a: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t>DUE</a:t>
          </a:r>
          <a:b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br>
          <a:r>
            <a:rPr lang="en-US" sz="1600" b="1" kern="1000" cap="small" spc="0" baseline="0" dirty="0">
              <a:solidFill>
                <a:schemeClr val="tx1">
                  <a:lumMod val="65000"/>
                  <a:lumOff val="35000"/>
                </a:schemeClr>
              </a:solidFill>
              <a:latin typeface="Segoe UI Semibold" panose="020B0702040204020203" pitchFamily="34" charset="0"/>
              <a:ea typeface="Open Sans Semibold" pitchFamily="34" charset="0"/>
              <a:cs typeface="Segoe UI Semibold" panose="020B0702040204020203" pitchFamily="34" charset="0"/>
            </a:rPr>
            <a:t>DILIGENCE</a:t>
          </a:r>
        </a:p>
      </dsp:txBody>
      <dsp:txXfrm>
        <a:off x="8173845" y="1626063"/>
        <a:ext cx="2582336" cy="1033391"/>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2D9F7E6-7BA2-4D02-9F5E-70E7BC22D645}" type="datetimeFigureOut">
              <a:rPr lang="en-US" smtClean="0"/>
              <a:t>9/14/2021</a:t>
            </a:fld>
            <a:endParaRPr lang="en-US" dirty="0"/>
          </a:p>
        </p:txBody>
      </p:sp>
      <p:sp>
        <p:nvSpPr>
          <p:cNvPr id="4" name="Slide Image Placeholder 3"/>
          <p:cNvSpPr>
            <a:spLocks noGrp="1" noRot="1" noChangeAspect="1"/>
          </p:cNvSpPr>
          <p:nvPr>
            <p:ph type="sldImg" idx="2"/>
          </p:nvPr>
        </p:nvSpPr>
        <p:spPr>
          <a:xfrm>
            <a:off x="1474788" y="1162050"/>
            <a:ext cx="406082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5EAFD55-5A4A-4B81-AEA6-C86EF6C23279}" type="slidenum">
              <a:rPr lang="en-US" smtClean="0"/>
              <a:t>‹#›</a:t>
            </a:fld>
            <a:endParaRPr lang="en-US" dirty="0"/>
          </a:p>
        </p:txBody>
      </p:sp>
    </p:spTree>
    <p:extLst>
      <p:ext uri="{BB962C8B-B14F-4D97-AF65-F5344CB8AC3E}">
        <p14:creationId xmlns:p14="http://schemas.microsoft.com/office/powerpoint/2010/main" val="2932186800"/>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2</a:t>
            </a:fld>
            <a:endParaRPr lang="en-US" dirty="0"/>
          </a:p>
        </p:txBody>
      </p:sp>
    </p:spTree>
    <p:extLst>
      <p:ext uri="{BB962C8B-B14F-4D97-AF65-F5344CB8AC3E}">
        <p14:creationId xmlns:p14="http://schemas.microsoft.com/office/powerpoint/2010/main" val="1924607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17</a:t>
            </a:fld>
            <a:endParaRPr lang="en-US" dirty="0"/>
          </a:p>
        </p:txBody>
      </p:sp>
    </p:spTree>
    <p:extLst>
      <p:ext uri="{BB962C8B-B14F-4D97-AF65-F5344CB8AC3E}">
        <p14:creationId xmlns:p14="http://schemas.microsoft.com/office/powerpoint/2010/main" val="3072403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18</a:t>
            </a:fld>
            <a:endParaRPr lang="en-US" dirty="0"/>
          </a:p>
        </p:txBody>
      </p:sp>
    </p:spTree>
    <p:extLst>
      <p:ext uri="{BB962C8B-B14F-4D97-AF65-F5344CB8AC3E}">
        <p14:creationId xmlns:p14="http://schemas.microsoft.com/office/powerpoint/2010/main" val="2213470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pPr marL="0" indent="0">
              <a:lnSpc>
                <a:spcPct val="130000"/>
              </a:lnSpc>
              <a:spcBef>
                <a:spcPts val="500"/>
              </a:spcBef>
              <a:spcAft>
                <a:spcPts val="1000"/>
              </a:spcAft>
              <a:buClr>
                <a:srgbClr val="005DA6"/>
              </a:buClr>
              <a:buSzPct val="85000"/>
              <a:buFont typeface="Arial" pitchFamily="34" charset="0"/>
              <a:buNone/>
            </a:pPr>
            <a:endParaRPr lang="en-US" sz="1200" dirty="0">
              <a:solidFill>
                <a:srgbClr val="455561"/>
              </a:solidFill>
              <a:latin typeface="Arial" panose="020B0604020202020204" pitchFamily="34" charset="0"/>
              <a:ea typeface="Open Sans"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B5EAFD55-5A4A-4B81-AEA6-C86EF6C23279}" type="slidenum">
              <a:rPr lang="en-US" smtClean="0"/>
              <a:t>19</a:t>
            </a:fld>
            <a:endParaRPr lang="en-US" dirty="0"/>
          </a:p>
        </p:txBody>
      </p:sp>
    </p:spTree>
    <p:extLst>
      <p:ext uri="{BB962C8B-B14F-4D97-AF65-F5344CB8AC3E}">
        <p14:creationId xmlns:p14="http://schemas.microsoft.com/office/powerpoint/2010/main" val="3685255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pPr marL="0" indent="0">
              <a:lnSpc>
                <a:spcPct val="130000"/>
              </a:lnSpc>
              <a:spcBef>
                <a:spcPts val="500"/>
              </a:spcBef>
              <a:spcAft>
                <a:spcPts val="1000"/>
              </a:spcAft>
              <a:buClr>
                <a:srgbClr val="005DA6"/>
              </a:buClr>
              <a:buSzPct val="85000"/>
              <a:buFont typeface="Arial" pitchFamily="34" charset="0"/>
              <a:buNone/>
            </a:pPr>
            <a:endParaRPr lang="en-US" sz="1200" dirty="0">
              <a:solidFill>
                <a:srgbClr val="455561"/>
              </a:solidFill>
              <a:latin typeface="Arial" panose="020B0604020202020204" pitchFamily="34" charset="0"/>
              <a:ea typeface="Open Sans"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B5EAFD55-5A4A-4B81-AEA6-C86EF6C23279}" type="slidenum">
              <a:rPr lang="en-US" smtClean="0"/>
              <a:t>20</a:t>
            </a:fld>
            <a:endParaRPr lang="en-US" dirty="0"/>
          </a:p>
        </p:txBody>
      </p:sp>
    </p:spTree>
    <p:extLst>
      <p:ext uri="{BB962C8B-B14F-4D97-AF65-F5344CB8AC3E}">
        <p14:creationId xmlns:p14="http://schemas.microsoft.com/office/powerpoint/2010/main" val="257711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21</a:t>
            </a:fld>
            <a:endParaRPr lang="en-US" dirty="0"/>
          </a:p>
        </p:txBody>
      </p:sp>
    </p:spTree>
    <p:extLst>
      <p:ext uri="{BB962C8B-B14F-4D97-AF65-F5344CB8AC3E}">
        <p14:creationId xmlns:p14="http://schemas.microsoft.com/office/powerpoint/2010/main" val="1196754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22</a:t>
            </a:fld>
            <a:endParaRPr lang="en-US" dirty="0"/>
          </a:p>
        </p:txBody>
      </p:sp>
    </p:spTree>
    <p:extLst>
      <p:ext uri="{BB962C8B-B14F-4D97-AF65-F5344CB8AC3E}">
        <p14:creationId xmlns:p14="http://schemas.microsoft.com/office/powerpoint/2010/main" val="2606850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23</a:t>
            </a:fld>
            <a:endParaRPr lang="en-US" dirty="0"/>
          </a:p>
        </p:txBody>
      </p:sp>
    </p:spTree>
    <p:extLst>
      <p:ext uri="{BB962C8B-B14F-4D97-AF65-F5344CB8AC3E}">
        <p14:creationId xmlns:p14="http://schemas.microsoft.com/office/powerpoint/2010/main" val="20631465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24</a:t>
            </a:fld>
            <a:endParaRPr lang="en-US" dirty="0"/>
          </a:p>
        </p:txBody>
      </p:sp>
    </p:spTree>
    <p:extLst>
      <p:ext uri="{BB962C8B-B14F-4D97-AF65-F5344CB8AC3E}">
        <p14:creationId xmlns:p14="http://schemas.microsoft.com/office/powerpoint/2010/main" val="11838838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25</a:t>
            </a:fld>
            <a:endParaRPr lang="en-US" dirty="0"/>
          </a:p>
        </p:txBody>
      </p:sp>
    </p:spTree>
    <p:extLst>
      <p:ext uri="{BB962C8B-B14F-4D97-AF65-F5344CB8AC3E}">
        <p14:creationId xmlns:p14="http://schemas.microsoft.com/office/powerpoint/2010/main" val="1054752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26</a:t>
            </a:fld>
            <a:endParaRPr lang="en-US" dirty="0"/>
          </a:p>
        </p:txBody>
      </p:sp>
    </p:spTree>
    <p:extLst>
      <p:ext uri="{BB962C8B-B14F-4D97-AF65-F5344CB8AC3E}">
        <p14:creationId xmlns:p14="http://schemas.microsoft.com/office/powerpoint/2010/main" val="1326925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3</a:t>
            </a:fld>
            <a:endParaRPr lang="en-US" dirty="0"/>
          </a:p>
        </p:txBody>
      </p:sp>
    </p:spTree>
    <p:extLst>
      <p:ext uri="{BB962C8B-B14F-4D97-AF65-F5344CB8AC3E}">
        <p14:creationId xmlns:p14="http://schemas.microsoft.com/office/powerpoint/2010/main" val="4408141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27</a:t>
            </a:fld>
            <a:endParaRPr lang="en-US" dirty="0"/>
          </a:p>
        </p:txBody>
      </p:sp>
    </p:spTree>
    <p:extLst>
      <p:ext uri="{BB962C8B-B14F-4D97-AF65-F5344CB8AC3E}">
        <p14:creationId xmlns:p14="http://schemas.microsoft.com/office/powerpoint/2010/main" val="24211382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28</a:t>
            </a:fld>
            <a:endParaRPr lang="en-US" dirty="0"/>
          </a:p>
        </p:txBody>
      </p:sp>
    </p:spTree>
    <p:extLst>
      <p:ext uri="{BB962C8B-B14F-4D97-AF65-F5344CB8AC3E}">
        <p14:creationId xmlns:p14="http://schemas.microsoft.com/office/powerpoint/2010/main" val="24905232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29</a:t>
            </a:fld>
            <a:endParaRPr lang="en-US" dirty="0"/>
          </a:p>
        </p:txBody>
      </p:sp>
    </p:spTree>
    <p:extLst>
      <p:ext uri="{BB962C8B-B14F-4D97-AF65-F5344CB8AC3E}">
        <p14:creationId xmlns:p14="http://schemas.microsoft.com/office/powerpoint/2010/main" val="5872714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30</a:t>
            </a:fld>
            <a:endParaRPr lang="en-US" dirty="0"/>
          </a:p>
        </p:txBody>
      </p:sp>
    </p:spTree>
    <p:extLst>
      <p:ext uri="{BB962C8B-B14F-4D97-AF65-F5344CB8AC3E}">
        <p14:creationId xmlns:p14="http://schemas.microsoft.com/office/powerpoint/2010/main" val="23700159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31</a:t>
            </a:fld>
            <a:endParaRPr lang="en-US" dirty="0"/>
          </a:p>
        </p:txBody>
      </p:sp>
    </p:spTree>
    <p:extLst>
      <p:ext uri="{BB962C8B-B14F-4D97-AF65-F5344CB8AC3E}">
        <p14:creationId xmlns:p14="http://schemas.microsoft.com/office/powerpoint/2010/main" val="1231397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32</a:t>
            </a:fld>
            <a:endParaRPr lang="en-US" dirty="0"/>
          </a:p>
        </p:txBody>
      </p:sp>
    </p:spTree>
    <p:extLst>
      <p:ext uri="{BB962C8B-B14F-4D97-AF65-F5344CB8AC3E}">
        <p14:creationId xmlns:p14="http://schemas.microsoft.com/office/powerpoint/2010/main" val="9023162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33</a:t>
            </a:fld>
            <a:endParaRPr lang="en-US" dirty="0"/>
          </a:p>
        </p:txBody>
      </p:sp>
    </p:spTree>
    <p:extLst>
      <p:ext uri="{BB962C8B-B14F-4D97-AF65-F5344CB8AC3E}">
        <p14:creationId xmlns:p14="http://schemas.microsoft.com/office/powerpoint/2010/main" val="8703711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34</a:t>
            </a:fld>
            <a:endParaRPr lang="en-US" dirty="0"/>
          </a:p>
        </p:txBody>
      </p:sp>
    </p:spTree>
    <p:extLst>
      <p:ext uri="{BB962C8B-B14F-4D97-AF65-F5344CB8AC3E}">
        <p14:creationId xmlns:p14="http://schemas.microsoft.com/office/powerpoint/2010/main" val="14852144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35</a:t>
            </a:fld>
            <a:endParaRPr lang="en-US" dirty="0"/>
          </a:p>
        </p:txBody>
      </p:sp>
    </p:spTree>
    <p:extLst>
      <p:ext uri="{BB962C8B-B14F-4D97-AF65-F5344CB8AC3E}">
        <p14:creationId xmlns:p14="http://schemas.microsoft.com/office/powerpoint/2010/main" val="11983965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36</a:t>
            </a:fld>
            <a:endParaRPr lang="en-US" dirty="0"/>
          </a:p>
        </p:txBody>
      </p:sp>
    </p:spTree>
    <p:extLst>
      <p:ext uri="{BB962C8B-B14F-4D97-AF65-F5344CB8AC3E}">
        <p14:creationId xmlns:p14="http://schemas.microsoft.com/office/powerpoint/2010/main" val="745241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4</a:t>
            </a:fld>
            <a:endParaRPr lang="en-US" dirty="0"/>
          </a:p>
        </p:txBody>
      </p:sp>
    </p:spTree>
    <p:extLst>
      <p:ext uri="{BB962C8B-B14F-4D97-AF65-F5344CB8AC3E}">
        <p14:creationId xmlns:p14="http://schemas.microsoft.com/office/powerpoint/2010/main" val="37398209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37</a:t>
            </a:fld>
            <a:endParaRPr lang="en-US" dirty="0"/>
          </a:p>
        </p:txBody>
      </p:sp>
    </p:spTree>
    <p:extLst>
      <p:ext uri="{BB962C8B-B14F-4D97-AF65-F5344CB8AC3E}">
        <p14:creationId xmlns:p14="http://schemas.microsoft.com/office/powerpoint/2010/main" val="4835524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38</a:t>
            </a:fld>
            <a:endParaRPr lang="en-US" dirty="0"/>
          </a:p>
        </p:txBody>
      </p:sp>
    </p:spTree>
    <p:extLst>
      <p:ext uri="{BB962C8B-B14F-4D97-AF65-F5344CB8AC3E}">
        <p14:creationId xmlns:p14="http://schemas.microsoft.com/office/powerpoint/2010/main" val="30726596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39</a:t>
            </a:fld>
            <a:endParaRPr lang="en-US" dirty="0"/>
          </a:p>
        </p:txBody>
      </p:sp>
    </p:spTree>
    <p:extLst>
      <p:ext uri="{BB962C8B-B14F-4D97-AF65-F5344CB8AC3E}">
        <p14:creationId xmlns:p14="http://schemas.microsoft.com/office/powerpoint/2010/main" val="24304481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40</a:t>
            </a:fld>
            <a:endParaRPr lang="en-US" dirty="0"/>
          </a:p>
        </p:txBody>
      </p:sp>
    </p:spTree>
    <p:extLst>
      <p:ext uri="{BB962C8B-B14F-4D97-AF65-F5344CB8AC3E}">
        <p14:creationId xmlns:p14="http://schemas.microsoft.com/office/powerpoint/2010/main" val="33141263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41</a:t>
            </a:fld>
            <a:endParaRPr lang="en-US" dirty="0"/>
          </a:p>
        </p:txBody>
      </p:sp>
    </p:spTree>
    <p:extLst>
      <p:ext uri="{BB962C8B-B14F-4D97-AF65-F5344CB8AC3E}">
        <p14:creationId xmlns:p14="http://schemas.microsoft.com/office/powerpoint/2010/main" val="13235324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42</a:t>
            </a:fld>
            <a:endParaRPr lang="en-US" dirty="0"/>
          </a:p>
        </p:txBody>
      </p:sp>
    </p:spTree>
    <p:extLst>
      <p:ext uri="{BB962C8B-B14F-4D97-AF65-F5344CB8AC3E}">
        <p14:creationId xmlns:p14="http://schemas.microsoft.com/office/powerpoint/2010/main" val="855543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43</a:t>
            </a:fld>
            <a:endParaRPr lang="en-US" dirty="0"/>
          </a:p>
        </p:txBody>
      </p:sp>
    </p:spTree>
    <p:extLst>
      <p:ext uri="{BB962C8B-B14F-4D97-AF65-F5344CB8AC3E}">
        <p14:creationId xmlns:p14="http://schemas.microsoft.com/office/powerpoint/2010/main" val="6977865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44</a:t>
            </a:fld>
            <a:endParaRPr lang="en-US" dirty="0"/>
          </a:p>
        </p:txBody>
      </p:sp>
    </p:spTree>
    <p:extLst>
      <p:ext uri="{BB962C8B-B14F-4D97-AF65-F5344CB8AC3E}">
        <p14:creationId xmlns:p14="http://schemas.microsoft.com/office/powerpoint/2010/main" val="4497689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45</a:t>
            </a:fld>
            <a:endParaRPr lang="en-US" dirty="0"/>
          </a:p>
        </p:txBody>
      </p:sp>
    </p:spTree>
    <p:extLst>
      <p:ext uri="{BB962C8B-B14F-4D97-AF65-F5344CB8AC3E}">
        <p14:creationId xmlns:p14="http://schemas.microsoft.com/office/powerpoint/2010/main" val="16236726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46</a:t>
            </a:fld>
            <a:endParaRPr lang="en-US" dirty="0"/>
          </a:p>
        </p:txBody>
      </p:sp>
    </p:spTree>
    <p:extLst>
      <p:ext uri="{BB962C8B-B14F-4D97-AF65-F5344CB8AC3E}">
        <p14:creationId xmlns:p14="http://schemas.microsoft.com/office/powerpoint/2010/main" val="310435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5</a:t>
            </a:fld>
            <a:endParaRPr lang="en-US" dirty="0"/>
          </a:p>
        </p:txBody>
      </p:sp>
    </p:spTree>
    <p:extLst>
      <p:ext uri="{BB962C8B-B14F-4D97-AF65-F5344CB8AC3E}">
        <p14:creationId xmlns:p14="http://schemas.microsoft.com/office/powerpoint/2010/main" val="848307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AFD55-5A4A-4B81-AEA6-C86EF6C23279}" type="slidenum">
              <a:rPr lang="en-US" smtClean="0"/>
              <a:t>6</a:t>
            </a:fld>
            <a:endParaRPr lang="en-US" dirty="0"/>
          </a:p>
        </p:txBody>
      </p:sp>
    </p:spTree>
    <p:extLst>
      <p:ext uri="{BB962C8B-B14F-4D97-AF65-F5344CB8AC3E}">
        <p14:creationId xmlns:p14="http://schemas.microsoft.com/office/powerpoint/2010/main" val="4013469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13619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61270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496699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60829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001EFA-3620-41C1-99F2-CAE8176150B3}" type="datetime1">
              <a:rPr lang="en-US" smtClean="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ABF241-4877-42B9-B81E-7AC16A4F80DA}" type="slidenum">
              <a:rPr lang="en-US" smtClean="0"/>
              <a:t>‹#›</a:t>
            </a:fld>
            <a:endParaRPr lang="en-US" dirty="0"/>
          </a:p>
        </p:txBody>
      </p:sp>
    </p:spTree>
    <p:extLst>
      <p:ext uri="{BB962C8B-B14F-4D97-AF65-F5344CB8AC3E}">
        <p14:creationId xmlns:p14="http://schemas.microsoft.com/office/powerpoint/2010/main" val="207587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ACE8D-909C-47CB-A320-312F2DF18567}" type="datetime1">
              <a:rPr lang="en-US" smtClean="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ABF241-4877-42B9-B81E-7AC16A4F80DA}" type="slidenum">
              <a:rPr lang="en-US" smtClean="0"/>
              <a:t>‹#›</a:t>
            </a:fld>
            <a:endParaRPr lang="en-US" dirty="0"/>
          </a:p>
        </p:txBody>
      </p:sp>
    </p:spTree>
    <p:extLst>
      <p:ext uri="{BB962C8B-B14F-4D97-AF65-F5344CB8AC3E}">
        <p14:creationId xmlns:p14="http://schemas.microsoft.com/office/powerpoint/2010/main" val="1947446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50C79D-B918-4AC0-A908-006DAED5581A}" type="datetime1">
              <a:rPr lang="en-US" smtClean="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ABF241-4877-42B9-B81E-7AC16A4F80DA}" type="slidenum">
              <a:rPr lang="en-US" smtClean="0"/>
              <a:t>‹#›</a:t>
            </a:fld>
            <a:endParaRPr lang="en-US" dirty="0"/>
          </a:p>
        </p:txBody>
      </p:sp>
    </p:spTree>
    <p:extLst>
      <p:ext uri="{BB962C8B-B14F-4D97-AF65-F5344CB8AC3E}">
        <p14:creationId xmlns:p14="http://schemas.microsoft.com/office/powerpoint/2010/main" val="2137685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asic_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p>
            <a:fld id="{C34735E6-7860-4B24-B26D-AEA8D5E2462D}" type="slidenum">
              <a:rPr lang="en-US" smtClean="0"/>
              <a:pPr/>
              <a:t>‹#›</a:t>
            </a:fld>
            <a:endParaRPr lang="en-US" dirty="0"/>
          </a:p>
        </p:txBody>
      </p:sp>
      <p:sp>
        <p:nvSpPr>
          <p:cNvPr id="5" name="Text Placeholder 4"/>
          <p:cNvSpPr>
            <a:spLocks noGrp="1"/>
          </p:cNvSpPr>
          <p:nvPr>
            <p:ph type="body" sz="quarter" idx="11"/>
          </p:nvPr>
        </p:nvSpPr>
        <p:spPr>
          <a:xfrm>
            <a:off x="692150" y="775598"/>
            <a:ext cx="8674100" cy="237744"/>
          </a:xfrm>
          <a:prstGeom prst="rect">
            <a:avLst/>
          </a:prstGeom>
        </p:spPr>
        <p:txBody>
          <a:bodyPr lIns="0" tIns="0" rIns="0" bIns="0"/>
          <a:lstStyle>
            <a:lvl1pPr>
              <a:defRPr i="1">
                <a:solidFill>
                  <a:srgbClr val="455561"/>
                </a:solidFill>
              </a:defRPr>
            </a:lvl1pPr>
          </a:lstStyle>
          <a:p>
            <a:pPr lvl="0"/>
            <a:r>
              <a:rPr lang="en-US" dirty="0"/>
              <a:t>Click to edit Master text styles</a:t>
            </a:r>
          </a:p>
        </p:txBody>
      </p:sp>
      <p:sp>
        <p:nvSpPr>
          <p:cNvPr id="8" name="Text Placeholder 7"/>
          <p:cNvSpPr>
            <a:spLocks noGrp="1"/>
          </p:cNvSpPr>
          <p:nvPr>
            <p:ph type="body" sz="quarter" idx="12"/>
          </p:nvPr>
        </p:nvSpPr>
        <p:spPr>
          <a:xfrm>
            <a:off x="692150" y="1640371"/>
            <a:ext cx="8674100" cy="5346838"/>
          </a:xfrm>
          <a:prstGeom prst="rect">
            <a:avLst/>
          </a:prstGeom>
        </p:spPr>
        <p:txBody>
          <a:bodyPr lIns="0" tIns="0" rIns="0" bIns="0"/>
          <a:lstStyle>
            <a:lvl1pPr>
              <a:defRPr sz="1000"/>
            </a:lvl1pPr>
          </a:lstStyle>
          <a:p>
            <a:pPr lvl="0"/>
            <a:r>
              <a:rPr lang="en-US" dirty="0"/>
              <a:t>Click to edit Master text styles</a:t>
            </a:r>
          </a:p>
        </p:txBody>
      </p:sp>
      <p:sp>
        <p:nvSpPr>
          <p:cNvPr id="6" name="Text Placeholder 7"/>
          <p:cNvSpPr>
            <a:spLocks noGrp="1"/>
          </p:cNvSpPr>
          <p:nvPr>
            <p:ph type="body" sz="quarter" idx="13" hasCustomPrompt="1"/>
          </p:nvPr>
        </p:nvSpPr>
        <p:spPr>
          <a:xfrm>
            <a:off x="692149" y="7224762"/>
            <a:ext cx="6400800" cy="157113"/>
          </a:xfrm>
          <a:prstGeom prst="rect">
            <a:avLst/>
          </a:prstGeom>
        </p:spPr>
        <p:txBody>
          <a:bodyPr lIns="0" tIns="0" rIns="0" bIns="0"/>
          <a:lstStyle>
            <a:lvl1pPr>
              <a:spcBef>
                <a:spcPts val="0"/>
              </a:spcBef>
              <a:defRPr sz="800" baseline="0"/>
            </a:lvl1pPr>
          </a:lstStyle>
          <a:p>
            <a:pPr lvl="0"/>
            <a:r>
              <a:rPr lang="en-US" dirty="0"/>
              <a:t>(1) Insert footnote</a:t>
            </a:r>
          </a:p>
        </p:txBody>
      </p:sp>
    </p:spTree>
    <p:extLst>
      <p:ext uri="{BB962C8B-B14F-4D97-AF65-F5344CB8AC3E}">
        <p14:creationId xmlns:p14="http://schemas.microsoft.com/office/powerpoint/2010/main" val="3797248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FF6705-A4D3-46A4-AC51-5C1820DC4DC3}" type="datetime1">
              <a:rPr lang="en-US" smtClean="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ABF241-4877-42B9-B81E-7AC16A4F80DA}" type="slidenum">
              <a:rPr lang="en-US" smtClean="0"/>
              <a:t>‹#›</a:t>
            </a:fld>
            <a:endParaRPr lang="en-US" dirty="0"/>
          </a:p>
        </p:txBody>
      </p:sp>
    </p:spTree>
    <p:extLst>
      <p:ext uri="{BB962C8B-B14F-4D97-AF65-F5344CB8AC3E}">
        <p14:creationId xmlns:p14="http://schemas.microsoft.com/office/powerpoint/2010/main" val="50643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6D8C3A-9FC0-467C-86B2-5C1944045A5A}" type="datetime1">
              <a:rPr lang="en-US" smtClean="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ABF241-4877-42B9-B81E-7AC16A4F80DA}" type="slidenum">
              <a:rPr lang="en-US" smtClean="0"/>
              <a:t>‹#›</a:t>
            </a:fld>
            <a:endParaRPr lang="en-US" dirty="0"/>
          </a:p>
        </p:txBody>
      </p:sp>
    </p:spTree>
    <p:extLst>
      <p:ext uri="{BB962C8B-B14F-4D97-AF65-F5344CB8AC3E}">
        <p14:creationId xmlns:p14="http://schemas.microsoft.com/office/powerpoint/2010/main" val="3168582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01AB99-B002-4328-A8D2-4EB96810D977}" type="datetime1">
              <a:rPr lang="en-US" smtClean="0"/>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BF241-4877-42B9-B81E-7AC16A4F80DA}" type="slidenum">
              <a:rPr lang="en-US" smtClean="0"/>
              <a:t>‹#›</a:t>
            </a:fld>
            <a:endParaRPr lang="en-US" dirty="0"/>
          </a:p>
        </p:txBody>
      </p:sp>
    </p:spTree>
    <p:extLst>
      <p:ext uri="{BB962C8B-B14F-4D97-AF65-F5344CB8AC3E}">
        <p14:creationId xmlns:p14="http://schemas.microsoft.com/office/powerpoint/2010/main" val="955592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000768-AE21-479D-AF14-BCB7BF2057C1}" type="datetime1">
              <a:rPr lang="en-US" smtClean="0"/>
              <a:t>9/14/2021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ABF241-4877-42B9-B81E-7AC16A4F80DA}" type="slidenum">
              <a:rPr lang="en-US" smtClean="0"/>
              <a:t>‹#›</a:t>
            </a:fld>
            <a:endParaRPr lang="en-US" dirty="0"/>
          </a:p>
        </p:txBody>
      </p:sp>
    </p:spTree>
    <p:extLst>
      <p:ext uri="{BB962C8B-B14F-4D97-AF65-F5344CB8AC3E}">
        <p14:creationId xmlns:p14="http://schemas.microsoft.com/office/powerpoint/2010/main" val="4227391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9997F3-5A1A-4FC1-98C9-96078B5A23DB}" type="datetime1">
              <a:rPr lang="en-US" smtClean="0"/>
              <a:t>9/14/2021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ABF241-4877-42B9-B81E-7AC16A4F80DA}" type="slidenum">
              <a:rPr lang="en-US" smtClean="0"/>
              <a:t>‹#›</a:t>
            </a:fld>
            <a:endParaRPr lang="en-US" dirty="0"/>
          </a:p>
        </p:txBody>
      </p:sp>
    </p:spTree>
    <p:extLst>
      <p:ext uri="{BB962C8B-B14F-4D97-AF65-F5344CB8AC3E}">
        <p14:creationId xmlns:p14="http://schemas.microsoft.com/office/powerpoint/2010/main" val="2307874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56E18D-DD10-4C9C-A824-BC87E9E9A568}" type="datetime1">
              <a:rPr lang="en-US" smtClean="0"/>
              <a:t>9/14/2021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ABF241-4877-42B9-B81E-7AC16A4F80DA}" type="slidenum">
              <a:rPr lang="en-US" smtClean="0"/>
              <a:t>‹#›</a:t>
            </a:fld>
            <a:endParaRPr lang="en-US" dirty="0"/>
          </a:p>
        </p:txBody>
      </p:sp>
    </p:spTree>
    <p:extLst>
      <p:ext uri="{BB962C8B-B14F-4D97-AF65-F5344CB8AC3E}">
        <p14:creationId xmlns:p14="http://schemas.microsoft.com/office/powerpoint/2010/main" val="2922321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5" name="Date Placeholder 4"/>
          <p:cNvSpPr>
            <a:spLocks noGrp="1"/>
          </p:cNvSpPr>
          <p:nvPr>
            <p:ph type="dt" sz="half" idx="10"/>
          </p:nvPr>
        </p:nvSpPr>
        <p:spPr/>
        <p:txBody>
          <a:bodyPr/>
          <a:lstStyle/>
          <a:p>
            <a:fld id="{D1E5CAC3-2A57-4E6A-AC8B-EA3BB730544E}" type="datetime1">
              <a:rPr lang="en-US" smtClean="0"/>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BF241-4877-42B9-B81E-7AC16A4F80DA}" type="slidenum">
              <a:rPr lang="en-US" smtClean="0"/>
              <a:t>‹#›</a:t>
            </a:fld>
            <a:endParaRPr lang="en-US" dirty="0"/>
          </a:p>
        </p:txBody>
      </p:sp>
    </p:spTree>
    <p:extLst>
      <p:ext uri="{BB962C8B-B14F-4D97-AF65-F5344CB8AC3E}">
        <p14:creationId xmlns:p14="http://schemas.microsoft.com/office/powerpoint/2010/main" val="1260911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dirty="0"/>
              <a:t>Click icon to add picture</a:t>
            </a:r>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5" name="Date Placeholder 4"/>
          <p:cNvSpPr>
            <a:spLocks noGrp="1"/>
          </p:cNvSpPr>
          <p:nvPr>
            <p:ph type="dt" sz="half" idx="10"/>
          </p:nvPr>
        </p:nvSpPr>
        <p:spPr/>
        <p:txBody>
          <a:bodyPr/>
          <a:lstStyle/>
          <a:p>
            <a:fld id="{0FAC4BE4-3E1A-4DB7-9B74-9B78A12445AF}" type="datetime1">
              <a:rPr lang="en-US" smtClean="0"/>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BF241-4877-42B9-B81E-7AC16A4F80DA}" type="slidenum">
              <a:rPr lang="en-US" smtClean="0"/>
              <a:t>‹#›</a:t>
            </a:fld>
            <a:endParaRPr lang="en-US" dirty="0"/>
          </a:p>
        </p:txBody>
      </p:sp>
    </p:spTree>
    <p:extLst>
      <p:ext uri="{BB962C8B-B14F-4D97-AF65-F5344CB8AC3E}">
        <p14:creationId xmlns:p14="http://schemas.microsoft.com/office/powerpoint/2010/main" val="2225687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A0E572B3-63E5-44F9-994F-277CF735CC89}" type="datetime1">
              <a:rPr lang="en-US" smtClean="0"/>
              <a:t>9/14/2021</a:t>
            </a:fld>
            <a:endParaRPr lang="en-US" dirty="0"/>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57ABF241-4877-42B9-B81E-7AC16A4F80DA}" type="slidenum">
              <a:rPr lang="en-US" smtClean="0"/>
              <a:t>‹#›</a:t>
            </a:fld>
            <a:endParaRPr lang="en-US" dirty="0"/>
          </a:p>
        </p:txBody>
      </p:sp>
    </p:spTree>
    <p:extLst>
      <p:ext uri="{BB962C8B-B14F-4D97-AF65-F5344CB8AC3E}">
        <p14:creationId xmlns:p14="http://schemas.microsoft.com/office/powerpoint/2010/main" val="28632099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ftr="0" dt="0"/>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svg"/><Relationship Id="rId1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8.png"/><Relationship Id="rId17" Type="http://schemas.openxmlformats.org/officeDocument/2006/relationships/image" Target="../media/image13.svg"/><Relationship Id="rId2" Type="http://schemas.openxmlformats.org/officeDocument/2006/relationships/notesSlide" Target="../notesSlides/notesSlide20.xml"/><Relationship Id="rId16"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image" Target="../media/image7.svg"/><Relationship Id="rId5" Type="http://schemas.openxmlformats.org/officeDocument/2006/relationships/diagramQuickStyle" Target="../diagrams/quickStyle1.xml"/><Relationship Id="rId15" Type="http://schemas.openxmlformats.org/officeDocument/2006/relationships/image" Target="../media/image11.svg"/><Relationship Id="rId10" Type="http://schemas.openxmlformats.org/officeDocument/2006/relationships/image" Target="../media/image6.png"/><Relationship Id="rId4" Type="http://schemas.openxmlformats.org/officeDocument/2006/relationships/diagramLayout" Target="../diagrams/layout1.xml"/><Relationship Id="rId9" Type="http://schemas.openxmlformats.org/officeDocument/2006/relationships/image" Target="../media/image5.svg"/><Relationship Id="rId14" Type="http://schemas.openxmlformats.org/officeDocument/2006/relationships/image" Target="../media/image10.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17.jpe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884547" y="1964708"/>
            <a:ext cx="8420212" cy="1075359"/>
          </a:xfrm>
          <a:prstGeom prst="rect">
            <a:avLst/>
          </a:prstGeom>
        </p:spPr>
        <p:txBody>
          <a:bodyPr vert="horz" lIns="0" tIns="0" rIns="0" bIns="0" rtlCol="0" anchor="b">
            <a:spAutoFit/>
          </a:bodyPr>
          <a:lstStyle>
            <a:lvl1pPr algn="ctr" defTabSz="1005840" rtl="0" eaLnBrk="1" latinLnBrk="0" hangingPunct="1">
              <a:lnSpc>
                <a:spcPct val="90000"/>
              </a:lnSpc>
              <a:spcBef>
                <a:spcPct val="0"/>
              </a:spcBef>
              <a:buNone/>
              <a:defRPr sz="6600" kern="1200">
                <a:solidFill>
                  <a:schemeClr val="tx1"/>
                </a:solidFill>
                <a:latin typeface="+mj-lt"/>
                <a:ea typeface="+mj-ea"/>
                <a:cs typeface="+mj-cs"/>
              </a:defRPr>
            </a:lvl1pPr>
          </a:lstStyle>
          <a:p>
            <a:pPr algn="l">
              <a:lnSpc>
                <a:spcPct val="114000"/>
              </a:lnSpc>
            </a:pPr>
            <a:r>
              <a:rPr lang="en-US" sz="3200" dirty="0">
                <a:solidFill>
                  <a:srgbClr val="005DA6"/>
                </a:solidFill>
                <a:latin typeface="Segoe UI Semibold" panose="020B0702040204020203" pitchFamily="34" charset="0"/>
                <a:cs typeface="Segoe UI Semibold" panose="020B0702040204020203" pitchFamily="34" charset="0"/>
              </a:rPr>
              <a:t>How a Controlled Process Can Help</a:t>
            </a:r>
            <a:br>
              <a:rPr lang="en-US" sz="3200" dirty="0">
                <a:solidFill>
                  <a:srgbClr val="005DA6"/>
                </a:solidFill>
                <a:latin typeface="Segoe UI Semibold" panose="020B0702040204020203" pitchFamily="34" charset="0"/>
                <a:cs typeface="Segoe UI Semibold" panose="020B0702040204020203" pitchFamily="34" charset="0"/>
              </a:rPr>
            </a:br>
            <a:r>
              <a:rPr lang="en-US" sz="3200" dirty="0">
                <a:solidFill>
                  <a:srgbClr val="005DA6"/>
                </a:solidFill>
                <a:latin typeface="Segoe UI Semibold" panose="020B0702040204020203" pitchFamily="34" charset="0"/>
                <a:cs typeface="Segoe UI Semibold" panose="020B0702040204020203" pitchFamily="34" charset="0"/>
              </a:rPr>
              <a:t>Maximize Proceeds from a Business Sale</a:t>
            </a:r>
          </a:p>
        </p:txBody>
      </p:sp>
      <p:grpSp>
        <p:nvGrpSpPr>
          <p:cNvPr id="4" name="Group 3">
            <a:extLst>
              <a:ext uri="{FF2B5EF4-FFF2-40B4-BE49-F238E27FC236}">
                <a16:creationId xmlns:a16="http://schemas.microsoft.com/office/drawing/2014/main" id="{4CB3767B-2FC9-4A80-B2D7-C46CBFE0290B}"/>
              </a:ext>
            </a:extLst>
          </p:cNvPr>
          <p:cNvGrpSpPr/>
          <p:nvPr/>
        </p:nvGrpSpPr>
        <p:grpSpPr>
          <a:xfrm>
            <a:off x="0" y="5545911"/>
            <a:ext cx="10058400" cy="2226489"/>
            <a:chOff x="0" y="5166532"/>
            <a:chExt cx="10058400" cy="2226489"/>
          </a:xfrm>
        </p:grpSpPr>
        <p:sp>
          <p:nvSpPr>
            <p:cNvPr id="2" name="Rectangle 1">
              <a:extLst>
                <a:ext uri="{FF2B5EF4-FFF2-40B4-BE49-F238E27FC236}">
                  <a16:creationId xmlns:a16="http://schemas.microsoft.com/office/drawing/2014/main" id="{6D2AD756-D395-47D9-94E6-3CAAB3B7FC44}"/>
                </a:ext>
              </a:extLst>
            </p:cNvPr>
            <p:cNvSpPr/>
            <p:nvPr/>
          </p:nvSpPr>
          <p:spPr>
            <a:xfrm>
              <a:off x="0" y="5166532"/>
              <a:ext cx="10058400" cy="2226489"/>
            </a:xfrm>
            <a:prstGeom prst="rect">
              <a:avLst/>
            </a:prstGeom>
            <a:solidFill>
              <a:srgbClr val="005D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47" dirty="0"/>
            </a:p>
          </p:txBody>
        </p:sp>
        <p:pic>
          <p:nvPicPr>
            <p:cNvPr id="11" name="Picture 10">
              <a:extLst>
                <a:ext uri="{FF2B5EF4-FFF2-40B4-BE49-F238E27FC236}">
                  <a16:creationId xmlns:a16="http://schemas.microsoft.com/office/drawing/2014/main" id="{4CC4E7C6-2C23-4C44-9981-3C5C3F0DBD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9819" y="5951532"/>
              <a:ext cx="2218765" cy="656489"/>
            </a:xfrm>
            <a:prstGeom prst="rect">
              <a:avLst/>
            </a:prstGeom>
          </p:spPr>
        </p:pic>
      </p:grpSp>
      <p:sp>
        <p:nvSpPr>
          <p:cNvPr id="6" name="Text Placeholder 4">
            <a:extLst>
              <a:ext uri="{FF2B5EF4-FFF2-40B4-BE49-F238E27FC236}">
                <a16:creationId xmlns:a16="http://schemas.microsoft.com/office/drawing/2014/main" id="{572324FB-C118-4123-A775-88D94BE737B7}"/>
              </a:ext>
            </a:extLst>
          </p:cNvPr>
          <p:cNvSpPr txBox="1">
            <a:spLocks/>
          </p:cNvSpPr>
          <p:nvPr/>
        </p:nvSpPr>
        <p:spPr>
          <a:xfrm>
            <a:off x="884547" y="4040054"/>
            <a:ext cx="8244662" cy="710131"/>
          </a:xfrm>
          <a:prstGeom prst="rect">
            <a:avLst/>
          </a:prstGeom>
        </p:spPr>
        <p:txBody>
          <a:bodyPr lIns="0" tIns="0" rIns="0" bIns="0" anchor="b" anchorCtr="0">
            <a:spAutoFit/>
          </a:bodyPr>
          <a:lst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0" indent="0">
              <a:lnSpc>
                <a:spcPct val="114000"/>
              </a:lnSpc>
              <a:spcBef>
                <a:spcPts val="0"/>
              </a:spcBef>
              <a:buNone/>
            </a:pPr>
            <a:r>
              <a:rPr lang="en-US" sz="2400" dirty="0">
                <a:solidFill>
                  <a:srgbClr val="00A0DD"/>
                </a:solidFill>
                <a:latin typeface="Segoe UI" panose="020B0502040204020203" pitchFamily="34" charset="0"/>
                <a:cs typeface="Segoe UI" panose="020B0502040204020203" pitchFamily="34" charset="0"/>
              </a:rPr>
              <a:t>Todd Middleton</a:t>
            </a:r>
          </a:p>
          <a:p>
            <a:pPr marL="0" indent="0">
              <a:lnSpc>
                <a:spcPct val="114000"/>
              </a:lnSpc>
              <a:spcBef>
                <a:spcPts val="0"/>
              </a:spcBef>
              <a:buNone/>
            </a:pPr>
            <a:r>
              <a:rPr lang="en-US" sz="1800" dirty="0">
                <a:solidFill>
                  <a:srgbClr val="00A0DD"/>
                </a:solidFill>
                <a:latin typeface="Segoe UI Light" panose="020B0502040204020203" pitchFamily="34" charset="0"/>
                <a:cs typeface="Segoe UI Light" panose="020B0502040204020203" pitchFamily="34" charset="0"/>
              </a:rPr>
              <a:t>Managing Director</a:t>
            </a:r>
          </a:p>
        </p:txBody>
      </p:sp>
    </p:spTree>
    <p:extLst>
      <p:ext uri="{BB962C8B-B14F-4D97-AF65-F5344CB8AC3E}">
        <p14:creationId xmlns:p14="http://schemas.microsoft.com/office/powerpoint/2010/main" val="2051580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34735E6-7860-4B24-B26D-AEA8D5E2462D}" type="slidenum">
              <a:rPr lang="en-US" smtClean="0"/>
              <a:pPr/>
              <a:t>10</a:t>
            </a:fld>
            <a:endParaRPr lang="en-US" dirty="0"/>
          </a:p>
        </p:txBody>
      </p:sp>
      <p:sp>
        <p:nvSpPr>
          <p:cNvPr id="7" name="Title 1">
            <a:extLst>
              <a:ext uri="{FF2B5EF4-FFF2-40B4-BE49-F238E27FC236}">
                <a16:creationId xmlns:a16="http://schemas.microsoft.com/office/drawing/2014/main" id="{C9E546C8-6510-4EF8-B063-62244A9B8DE6}"/>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Valuation Methodologies</a:t>
            </a:r>
          </a:p>
        </p:txBody>
      </p:sp>
      <p:sp>
        <p:nvSpPr>
          <p:cNvPr id="8" name="TextBox 7">
            <a:extLst>
              <a:ext uri="{FF2B5EF4-FFF2-40B4-BE49-F238E27FC236}">
                <a16:creationId xmlns:a16="http://schemas.microsoft.com/office/drawing/2014/main" id="{0486ACDD-2FCF-4652-897D-768A98CAB164}"/>
              </a:ext>
            </a:extLst>
          </p:cNvPr>
          <p:cNvSpPr txBox="1"/>
          <p:nvPr/>
        </p:nvSpPr>
        <p:spPr>
          <a:xfrm>
            <a:off x="685800" y="1920240"/>
            <a:ext cx="8229600" cy="2397560"/>
          </a:xfrm>
          <a:prstGeom prst="rect">
            <a:avLst/>
          </a:prstGeom>
          <a:noFill/>
        </p:spPr>
        <p:txBody>
          <a:bodyPr wrap="square" lIns="0" tIns="0" rIns="0" bIns="0" rtlCol="0">
            <a:noAutofit/>
          </a:bodyPr>
          <a:lstStyle/>
          <a:p>
            <a:pPr marL="274320" indent="-274320">
              <a:lnSpc>
                <a:spcPct val="110000"/>
              </a:lnSpc>
              <a:spcBef>
                <a:spcPts val="1800"/>
              </a:spcBef>
              <a:buClr>
                <a:srgbClr val="005DA6"/>
              </a:buClr>
              <a:buSzPct val="85000"/>
              <a:buFont typeface="Arial" pitchFamily="34" charset="0"/>
              <a:buChar char="•"/>
            </a:pPr>
            <a:r>
              <a:rPr lang="en-US" sz="2000" dirty="0">
                <a:solidFill>
                  <a:srgbClr val="585858"/>
                </a:solidFill>
                <a:latin typeface="Segoe UI" panose="020B0502040204020203" pitchFamily="34" charset="0"/>
                <a:ea typeface="Open Sans" pitchFamily="34" charset="0"/>
                <a:cs typeface="Segoe UI" panose="020B0502040204020203" pitchFamily="34" charset="0"/>
              </a:rPr>
              <a:t>Based on the principal of substitution</a:t>
            </a:r>
          </a:p>
          <a:p>
            <a:pPr marL="274320" indent="-274320">
              <a:lnSpc>
                <a:spcPct val="110000"/>
              </a:lnSpc>
              <a:spcBef>
                <a:spcPts val="1800"/>
              </a:spcBef>
              <a:buClr>
                <a:srgbClr val="005DA6"/>
              </a:buClr>
              <a:buSzPct val="85000"/>
              <a:buFont typeface="Arial" pitchFamily="34" charset="0"/>
              <a:buChar char="•"/>
            </a:pPr>
            <a:r>
              <a:rPr lang="en-US" sz="2000" dirty="0">
                <a:solidFill>
                  <a:srgbClr val="585858"/>
                </a:solidFill>
                <a:latin typeface="Segoe UI" panose="020B0502040204020203" pitchFamily="34" charset="0"/>
                <a:ea typeface="Open Sans" pitchFamily="34" charset="0"/>
                <a:cs typeface="Segoe UI" panose="020B0502040204020203" pitchFamily="34" charset="0"/>
              </a:rPr>
              <a:t>The value of a business interest is equal to the value of a similar business interest or investment  </a:t>
            </a:r>
          </a:p>
          <a:p>
            <a:pPr marL="274320" indent="-274320">
              <a:lnSpc>
                <a:spcPct val="110000"/>
              </a:lnSpc>
              <a:spcBef>
                <a:spcPts val="1800"/>
              </a:spcBef>
              <a:buClr>
                <a:srgbClr val="005DA6"/>
              </a:buClr>
              <a:buSzPct val="85000"/>
              <a:buFont typeface="Arial" pitchFamily="34" charset="0"/>
              <a:buChar char="•"/>
            </a:pPr>
            <a:r>
              <a:rPr lang="en-US" sz="2000" dirty="0">
                <a:solidFill>
                  <a:srgbClr val="585858"/>
                </a:solidFill>
                <a:latin typeface="Segoe UI" panose="020B0502040204020203" pitchFamily="34" charset="0"/>
                <a:ea typeface="Open Sans" pitchFamily="34" charset="0"/>
                <a:cs typeface="Segoe UI" panose="020B0502040204020203" pitchFamily="34" charset="0"/>
              </a:rPr>
              <a:t>Based on trading multiples of similar publicly traded companies or private company M&amp;A transaction data</a:t>
            </a:r>
          </a:p>
          <a:p>
            <a:pPr marL="742950" indent="-276225">
              <a:lnSpc>
                <a:spcPct val="110000"/>
              </a:lnSpc>
              <a:spcBef>
                <a:spcPts val="1800"/>
              </a:spcBef>
              <a:buClr>
                <a:srgbClr val="27AAE1"/>
              </a:buClr>
              <a:buSzPct val="85000"/>
            </a:pPr>
            <a:endParaRPr lang="en-US" sz="2000" dirty="0">
              <a:solidFill>
                <a:srgbClr val="585858"/>
              </a:solidFill>
              <a:latin typeface="Segoe UI" panose="020B0502040204020203" pitchFamily="34" charset="0"/>
              <a:ea typeface="Open Sans Semibold" pitchFamily="34" charset="0"/>
              <a:cs typeface="Segoe UI" panose="020B0502040204020203" pitchFamily="34" charset="0"/>
            </a:endParaRPr>
          </a:p>
          <a:p>
            <a:pPr marL="285750" indent="-276225">
              <a:lnSpc>
                <a:spcPct val="110000"/>
              </a:lnSpc>
              <a:spcBef>
                <a:spcPts val="1800"/>
              </a:spcBef>
              <a:buClr>
                <a:srgbClr val="27AAE1"/>
              </a:buClr>
              <a:buSzPct val="85000"/>
            </a:pPr>
            <a:endParaRPr lang="en-US" sz="2000" dirty="0">
              <a:solidFill>
                <a:srgbClr val="585858"/>
              </a:solidFill>
              <a:latin typeface="Segoe UI" panose="020B0502040204020203" pitchFamily="34" charset="0"/>
              <a:ea typeface="Open Sans Semibold" pitchFamily="34" charset="0"/>
              <a:cs typeface="Segoe UI" panose="020B0502040204020203" pitchFamily="34" charset="0"/>
            </a:endParaRPr>
          </a:p>
        </p:txBody>
      </p:sp>
      <p:sp>
        <p:nvSpPr>
          <p:cNvPr id="10" name="Text Placeholder 3">
            <a:extLst>
              <a:ext uri="{FF2B5EF4-FFF2-40B4-BE49-F238E27FC236}">
                <a16:creationId xmlns:a16="http://schemas.microsoft.com/office/drawing/2014/main" id="{7D3A07FA-8CF4-46AB-937C-42A0C6378893}"/>
              </a:ext>
            </a:extLst>
          </p:cNvPr>
          <p:cNvSpPr txBox="1">
            <a:spLocks/>
          </p:cNvSpPr>
          <p:nvPr/>
        </p:nvSpPr>
        <p:spPr>
          <a:xfrm>
            <a:off x="685800" y="1119564"/>
            <a:ext cx="8503920" cy="268087"/>
          </a:xfrm>
          <a:prstGeom prst="rect">
            <a:avLst/>
          </a:prstGeom>
        </p:spPr>
        <p:txBody>
          <a:bodyPr vert="horz" lIns="0" tIns="0" rIns="0" bIns="0" rtlCol="0" anchor="ctr">
            <a:spAutoFit/>
          </a:bodyPr>
          <a:lstStyle>
            <a:defPPr>
              <a:defRPr lang="en-US"/>
            </a:defPPr>
            <a:lvl1pPr marL="0" algn="ctr" defTabSz="457200" rtl="0" eaLnBrk="1" latinLnBrk="0" hangingPunct="1">
              <a:defRPr sz="132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lnSpc>
                <a:spcPct val="120000"/>
              </a:lnSpc>
            </a:pPr>
            <a:r>
              <a:rPr lang="en-US" sz="1600" dirty="0">
                <a:solidFill>
                  <a:srgbClr val="00A0DD"/>
                </a:solidFill>
                <a:latin typeface="Segoe UI" panose="020B0502040204020203" pitchFamily="34" charset="0"/>
                <a:cs typeface="Segoe UI" panose="020B0502040204020203" pitchFamily="34" charset="0"/>
              </a:rPr>
              <a:t>Market Approach</a:t>
            </a:r>
          </a:p>
        </p:txBody>
      </p:sp>
    </p:spTree>
    <p:extLst>
      <p:ext uri="{BB962C8B-B14F-4D97-AF65-F5344CB8AC3E}">
        <p14:creationId xmlns:p14="http://schemas.microsoft.com/office/powerpoint/2010/main" val="2113532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34735E6-7860-4B24-B26D-AEA8D5E2462D}" type="slidenum">
              <a:rPr lang="en-US" smtClean="0"/>
              <a:pPr/>
              <a:t>11</a:t>
            </a:fld>
            <a:endParaRPr lang="en-US" dirty="0"/>
          </a:p>
        </p:txBody>
      </p:sp>
      <p:sp>
        <p:nvSpPr>
          <p:cNvPr id="7" name="Title 1">
            <a:extLst>
              <a:ext uri="{FF2B5EF4-FFF2-40B4-BE49-F238E27FC236}">
                <a16:creationId xmlns:a16="http://schemas.microsoft.com/office/drawing/2014/main" id="{C9E546C8-6510-4EF8-B063-62244A9B8DE6}"/>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Valuation Methodologies</a:t>
            </a:r>
          </a:p>
        </p:txBody>
      </p:sp>
      <p:sp>
        <p:nvSpPr>
          <p:cNvPr id="11" name="TextBox 10">
            <a:extLst>
              <a:ext uri="{FF2B5EF4-FFF2-40B4-BE49-F238E27FC236}">
                <a16:creationId xmlns:a16="http://schemas.microsoft.com/office/drawing/2014/main" id="{9252FB40-AC31-4518-87F5-00D0F0FD22AC}"/>
              </a:ext>
            </a:extLst>
          </p:cNvPr>
          <p:cNvSpPr txBox="1"/>
          <p:nvPr/>
        </p:nvSpPr>
        <p:spPr>
          <a:xfrm>
            <a:off x="685800" y="1920240"/>
            <a:ext cx="8229600" cy="1821485"/>
          </a:xfrm>
          <a:prstGeom prst="rect">
            <a:avLst/>
          </a:prstGeom>
          <a:noFill/>
        </p:spPr>
        <p:txBody>
          <a:bodyPr wrap="square" lIns="0" tIns="0" rIns="0" bIns="0" rtlCol="0">
            <a:noAutofit/>
          </a:bodyPr>
          <a:lstStyle/>
          <a:p>
            <a:pPr marL="274320" indent="-274320">
              <a:lnSpc>
                <a:spcPct val="110000"/>
              </a:lnSpc>
              <a:spcBef>
                <a:spcPts val="1800"/>
              </a:spcBef>
              <a:buClr>
                <a:srgbClr val="005DA6"/>
              </a:buClr>
              <a:buSzPct val="85000"/>
              <a:buFont typeface="Arial" pitchFamily="34" charset="0"/>
              <a:buChar char="•"/>
            </a:pPr>
            <a:r>
              <a:rPr lang="en-US" sz="2000" dirty="0">
                <a:solidFill>
                  <a:srgbClr val="585858"/>
                </a:solidFill>
                <a:latin typeface="Segoe UI" panose="020B0502040204020203" pitchFamily="34" charset="0"/>
                <a:ea typeface="Open Sans" pitchFamily="34" charset="0"/>
                <a:cs typeface="Segoe UI" panose="020B0502040204020203" pitchFamily="34" charset="0"/>
              </a:rPr>
              <a:t>Applies the principal of substitution</a:t>
            </a:r>
          </a:p>
          <a:p>
            <a:pPr marL="274320" indent="-274320">
              <a:lnSpc>
                <a:spcPct val="110000"/>
              </a:lnSpc>
              <a:spcBef>
                <a:spcPts val="1800"/>
              </a:spcBef>
              <a:buClr>
                <a:srgbClr val="005DA6"/>
              </a:buClr>
              <a:buSzPct val="85000"/>
              <a:buFont typeface="Arial" pitchFamily="34" charset="0"/>
              <a:buChar char="•"/>
            </a:pPr>
            <a:r>
              <a:rPr lang="en-US" sz="2000" dirty="0">
                <a:solidFill>
                  <a:srgbClr val="585858"/>
                </a:solidFill>
                <a:latin typeface="Segoe UI" panose="020B0502040204020203" pitchFamily="34" charset="0"/>
                <a:ea typeface="Open Sans" pitchFamily="34" charset="0"/>
                <a:cs typeface="Segoe UI" panose="020B0502040204020203" pitchFamily="34" charset="0"/>
              </a:rPr>
              <a:t>The value of a business is worth the fair market value of its assets less the fair market value of its liabilities</a:t>
            </a:r>
          </a:p>
          <a:p>
            <a:pPr marL="274320" indent="-274320">
              <a:lnSpc>
                <a:spcPct val="110000"/>
              </a:lnSpc>
              <a:spcBef>
                <a:spcPts val="1800"/>
              </a:spcBef>
              <a:buClr>
                <a:srgbClr val="005DA6"/>
              </a:buClr>
              <a:buSzPct val="85000"/>
              <a:buFont typeface="Arial" pitchFamily="34" charset="0"/>
              <a:buChar char="•"/>
            </a:pPr>
            <a:r>
              <a:rPr lang="en-US" sz="2000" dirty="0">
                <a:solidFill>
                  <a:srgbClr val="585858"/>
                </a:solidFill>
                <a:latin typeface="Segoe UI" panose="020B0502040204020203" pitchFamily="34" charset="0"/>
                <a:ea typeface="Open Sans" pitchFamily="34" charset="0"/>
                <a:cs typeface="Segoe UI" panose="020B0502040204020203" pitchFamily="34" charset="0"/>
              </a:rPr>
              <a:t>Ignores inseparable intangible assets such as goodwill </a:t>
            </a:r>
          </a:p>
          <a:p>
            <a:pPr marL="274320" indent="-274320">
              <a:lnSpc>
                <a:spcPct val="110000"/>
              </a:lnSpc>
              <a:spcBef>
                <a:spcPts val="1800"/>
              </a:spcBef>
              <a:buClr>
                <a:srgbClr val="005DA6"/>
              </a:buClr>
              <a:buSzPct val="85000"/>
              <a:buFont typeface="Arial" pitchFamily="34" charset="0"/>
              <a:buChar char="•"/>
            </a:pPr>
            <a:r>
              <a:rPr lang="en-US" sz="2000" dirty="0">
                <a:solidFill>
                  <a:srgbClr val="585858"/>
                </a:solidFill>
                <a:latin typeface="Segoe UI" panose="020B0502040204020203" pitchFamily="34" charset="0"/>
                <a:ea typeface="Open Sans" pitchFamily="34" charset="0"/>
                <a:cs typeface="Segoe UI" panose="020B0502040204020203" pitchFamily="34" charset="0"/>
              </a:rPr>
              <a:t>Applicable for asset intensive firms with low profits or firms with losses </a:t>
            </a:r>
          </a:p>
          <a:p>
            <a:pPr marL="274320" indent="-274320">
              <a:lnSpc>
                <a:spcPct val="110000"/>
              </a:lnSpc>
              <a:spcBef>
                <a:spcPts val="1800"/>
              </a:spcBef>
              <a:buClr>
                <a:srgbClr val="005DA6"/>
              </a:buClr>
              <a:buSzPct val="85000"/>
              <a:buFont typeface="Arial" pitchFamily="34" charset="0"/>
              <a:buChar char="•"/>
            </a:pPr>
            <a:r>
              <a:rPr lang="en-US" sz="2000" dirty="0">
                <a:solidFill>
                  <a:srgbClr val="585858"/>
                </a:solidFill>
                <a:latin typeface="Segoe UI" panose="020B0502040204020203" pitchFamily="34" charset="0"/>
                <a:ea typeface="Open Sans" pitchFamily="34" charset="0"/>
                <a:cs typeface="Segoe UI" panose="020B0502040204020203" pitchFamily="34" charset="0"/>
              </a:rPr>
              <a:t>Applicable for companies holding real estate or investments</a:t>
            </a:r>
          </a:p>
          <a:p>
            <a:pPr marL="285750" indent="-276225">
              <a:lnSpc>
                <a:spcPct val="110000"/>
              </a:lnSpc>
              <a:spcBef>
                <a:spcPts val="1800"/>
              </a:spcBef>
              <a:buClr>
                <a:srgbClr val="27AAE1"/>
              </a:buClr>
              <a:buSzPct val="85000"/>
            </a:pPr>
            <a:endParaRPr lang="en-US" sz="2000" dirty="0">
              <a:solidFill>
                <a:srgbClr val="27AAE1"/>
              </a:solidFill>
              <a:latin typeface="Segoe UI" panose="020B0502040204020203" pitchFamily="34" charset="0"/>
              <a:ea typeface="Open Sans Semibold" pitchFamily="34" charset="0"/>
              <a:cs typeface="Segoe UI" panose="020B0502040204020203" pitchFamily="34" charset="0"/>
            </a:endParaRPr>
          </a:p>
          <a:p>
            <a:pPr marL="285750" indent="-276225">
              <a:lnSpc>
                <a:spcPct val="110000"/>
              </a:lnSpc>
              <a:spcBef>
                <a:spcPts val="1800"/>
              </a:spcBef>
              <a:buClr>
                <a:srgbClr val="27AAE1"/>
              </a:buClr>
              <a:buSzPct val="85000"/>
            </a:pPr>
            <a:endParaRPr lang="en-US" sz="2000" dirty="0">
              <a:solidFill>
                <a:srgbClr val="27AAE1"/>
              </a:solidFill>
              <a:latin typeface="Segoe UI" panose="020B0502040204020203" pitchFamily="34" charset="0"/>
              <a:ea typeface="Open Sans Semibold" pitchFamily="34" charset="0"/>
              <a:cs typeface="Segoe UI" panose="020B0502040204020203" pitchFamily="34" charset="0"/>
            </a:endParaRPr>
          </a:p>
        </p:txBody>
      </p:sp>
      <p:sp>
        <p:nvSpPr>
          <p:cNvPr id="10" name="Text Placeholder 3">
            <a:extLst>
              <a:ext uri="{FF2B5EF4-FFF2-40B4-BE49-F238E27FC236}">
                <a16:creationId xmlns:a16="http://schemas.microsoft.com/office/drawing/2014/main" id="{14F047E8-1466-4DBD-A8EE-8C1276673B7E}"/>
              </a:ext>
            </a:extLst>
          </p:cNvPr>
          <p:cNvSpPr txBox="1">
            <a:spLocks/>
          </p:cNvSpPr>
          <p:nvPr/>
        </p:nvSpPr>
        <p:spPr>
          <a:xfrm>
            <a:off x="685800" y="1119564"/>
            <a:ext cx="8503920" cy="268087"/>
          </a:xfrm>
          <a:prstGeom prst="rect">
            <a:avLst/>
          </a:prstGeom>
        </p:spPr>
        <p:txBody>
          <a:bodyPr vert="horz" lIns="0" tIns="0" rIns="0" bIns="0" rtlCol="0" anchor="ctr">
            <a:spAutoFit/>
          </a:bodyPr>
          <a:lstStyle>
            <a:defPPr>
              <a:defRPr lang="en-US"/>
            </a:defPPr>
            <a:lvl1pPr marL="0" algn="ctr" defTabSz="457200" rtl="0" eaLnBrk="1" latinLnBrk="0" hangingPunct="1">
              <a:defRPr sz="132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lnSpc>
                <a:spcPct val="120000"/>
              </a:lnSpc>
            </a:pPr>
            <a:r>
              <a:rPr lang="en-US" sz="1600" dirty="0">
                <a:solidFill>
                  <a:srgbClr val="00A0DD"/>
                </a:solidFill>
                <a:latin typeface="Segoe UI" panose="020B0502040204020203" pitchFamily="34" charset="0"/>
                <a:cs typeface="Segoe UI" panose="020B0502040204020203" pitchFamily="34" charset="0"/>
              </a:rPr>
              <a:t>Cost Approach</a:t>
            </a:r>
          </a:p>
        </p:txBody>
      </p:sp>
    </p:spTree>
    <p:extLst>
      <p:ext uri="{BB962C8B-B14F-4D97-AF65-F5344CB8AC3E}">
        <p14:creationId xmlns:p14="http://schemas.microsoft.com/office/powerpoint/2010/main" val="2885496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04672" y="1824228"/>
            <a:ext cx="7942133" cy="3736023"/>
          </a:xfrm>
          <a:prstGeom prst="rect">
            <a:avLst/>
          </a:prstGeom>
          <a:noFill/>
        </p:spPr>
        <p:txBody>
          <a:bodyPr wrap="square" lIns="0" tIns="0" rIns="0" bIns="0" rtlCol="0">
            <a:spAutoFit/>
          </a:bodyPr>
          <a:lstStyle/>
          <a:p>
            <a:pPr marL="256699" indent="-246222">
              <a:lnSpc>
                <a:spcPct val="140000"/>
              </a:lnSpc>
              <a:spcAft>
                <a:spcPts val="1540"/>
              </a:spcAft>
              <a:buClr>
                <a:srgbClr val="005DA6"/>
              </a:buClr>
              <a:buSzPct val="85000"/>
              <a:buFont typeface="Arial" panose="020B0604020202020204" pitchFamily="34" charset="0"/>
              <a:buChar char="•"/>
            </a:pPr>
            <a:r>
              <a:rPr lang="en-US" sz="2000" dirty="0">
                <a:solidFill>
                  <a:srgbClr val="585858"/>
                </a:solidFill>
                <a:latin typeface="Segoe UI" panose="020B0502040204020203" pitchFamily="34" charset="0"/>
                <a:ea typeface="Open Sans" pitchFamily="34" charset="0"/>
                <a:cs typeface="Segoe UI" panose="020B0502040204020203" pitchFamily="34" charset="0"/>
              </a:rPr>
              <a:t>Your business is “well-known” and has a “great reputation in the industry”</a:t>
            </a:r>
          </a:p>
          <a:p>
            <a:pPr marL="256699" indent="-246222">
              <a:lnSpc>
                <a:spcPct val="140000"/>
              </a:lnSpc>
              <a:spcAft>
                <a:spcPts val="1540"/>
              </a:spcAft>
              <a:buClr>
                <a:srgbClr val="005DA6"/>
              </a:buClr>
              <a:buSzPct val="85000"/>
              <a:buFont typeface="Arial" panose="020B0604020202020204" pitchFamily="34" charset="0"/>
              <a:buChar char="•"/>
            </a:pPr>
            <a:r>
              <a:rPr lang="en-US" sz="2000" dirty="0">
                <a:solidFill>
                  <a:srgbClr val="585858"/>
                </a:solidFill>
                <a:latin typeface="Segoe UI" panose="020B0502040204020203" pitchFamily="34" charset="0"/>
                <a:ea typeface="Open Sans" pitchFamily="34" charset="0"/>
                <a:cs typeface="Segoe UI" panose="020B0502040204020203" pitchFamily="34" charset="0"/>
              </a:rPr>
              <a:t>Your business has a great team of people</a:t>
            </a:r>
          </a:p>
          <a:p>
            <a:pPr marL="256699" indent="-246222">
              <a:lnSpc>
                <a:spcPct val="140000"/>
              </a:lnSpc>
              <a:spcAft>
                <a:spcPts val="1540"/>
              </a:spcAft>
              <a:buClr>
                <a:srgbClr val="005DA6"/>
              </a:buClr>
              <a:buSzPct val="85000"/>
              <a:buFont typeface="Arial" panose="020B0604020202020204" pitchFamily="34" charset="0"/>
              <a:buChar char="•"/>
            </a:pPr>
            <a:r>
              <a:rPr lang="en-US" sz="2000" dirty="0">
                <a:solidFill>
                  <a:srgbClr val="585858"/>
                </a:solidFill>
                <a:latin typeface="Segoe UI" panose="020B0502040204020203" pitchFamily="34" charset="0"/>
                <a:ea typeface="Open Sans" pitchFamily="34" charset="0"/>
                <a:cs typeface="Segoe UI" panose="020B0502040204020203" pitchFamily="34" charset="0"/>
              </a:rPr>
              <a:t>Your business or product/service offering is unique</a:t>
            </a:r>
          </a:p>
          <a:p>
            <a:pPr marL="256699" indent="-246222">
              <a:lnSpc>
                <a:spcPct val="140000"/>
              </a:lnSpc>
              <a:spcAft>
                <a:spcPts val="1540"/>
              </a:spcAft>
              <a:buClr>
                <a:srgbClr val="005DA6"/>
              </a:buClr>
              <a:buSzPct val="85000"/>
              <a:buFont typeface="Arial" panose="020B0604020202020204" pitchFamily="34" charset="0"/>
              <a:buChar char="•"/>
            </a:pPr>
            <a:r>
              <a:rPr lang="en-US" sz="2000" dirty="0">
                <a:solidFill>
                  <a:srgbClr val="585858"/>
                </a:solidFill>
                <a:latin typeface="Segoe UI" panose="020B0502040204020203" pitchFamily="34" charset="0"/>
                <a:ea typeface="Open Sans" pitchFamily="34" charset="0"/>
                <a:cs typeface="Segoe UI" panose="020B0502040204020203" pitchFamily="34" charset="0"/>
              </a:rPr>
              <a:t>Your company has tangible assets that are needed for ongoing operations</a:t>
            </a:r>
          </a:p>
          <a:p>
            <a:pPr marL="256699" indent="-246222">
              <a:lnSpc>
                <a:spcPct val="140000"/>
              </a:lnSpc>
              <a:spcAft>
                <a:spcPts val="1540"/>
              </a:spcAft>
              <a:buClr>
                <a:srgbClr val="005DA6"/>
              </a:buClr>
              <a:buSzPct val="85000"/>
              <a:buFont typeface="Arial" panose="020B0604020202020204" pitchFamily="34" charset="0"/>
              <a:buChar char="•"/>
            </a:pPr>
            <a:r>
              <a:rPr lang="en-US" sz="2000" dirty="0">
                <a:solidFill>
                  <a:srgbClr val="585858"/>
                </a:solidFill>
                <a:latin typeface="Segoe UI" panose="020B0502040204020203" pitchFamily="34" charset="0"/>
                <a:ea typeface="Open Sans" pitchFamily="34" charset="0"/>
                <a:cs typeface="Segoe UI" panose="020B0502040204020203" pitchFamily="34" charset="0"/>
              </a:rPr>
              <a:t>There are retained earnings on the balance sheet</a:t>
            </a:r>
          </a:p>
        </p:txBody>
      </p:sp>
      <p:pic>
        <p:nvPicPr>
          <p:cNvPr id="6" name="Picture 5">
            <a:extLst>
              <a:ext uri="{FF2B5EF4-FFF2-40B4-BE49-F238E27FC236}">
                <a16:creationId xmlns:a16="http://schemas.microsoft.com/office/drawing/2014/main" id="{E7568A6C-E314-4AA5-9D7D-EF73146298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631" y="6716649"/>
            <a:ext cx="1508760" cy="446424"/>
          </a:xfrm>
          <a:prstGeom prst="rect">
            <a:avLst/>
          </a:prstGeom>
        </p:spPr>
      </p:pic>
      <p:sp>
        <p:nvSpPr>
          <p:cNvPr id="7" name="Title 1">
            <a:extLst>
              <a:ext uri="{FF2B5EF4-FFF2-40B4-BE49-F238E27FC236}">
                <a16:creationId xmlns:a16="http://schemas.microsoft.com/office/drawing/2014/main" id="{0B6760E4-7CAE-4B7E-97F7-55EF085E664B}"/>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What Does Not Determine Value?</a:t>
            </a:r>
          </a:p>
        </p:txBody>
      </p:sp>
      <p:sp>
        <p:nvSpPr>
          <p:cNvPr id="8" name="Text Placeholder 3">
            <a:extLst>
              <a:ext uri="{FF2B5EF4-FFF2-40B4-BE49-F238E27FC236}">
                <a16:creationId xmlns:a16="http://schemas.microsoft.com/office/drawing/2014/main" id="{12C7F38D-9A1B-4744-8821-BF9B9DE4D906}"/>
              </a:ext>
            </a:extLst>
          </p:cNvPr>
          <p:cNvSpPr txBox="1">
            <a:spLocks/>
          </p:cNvSpPr>
          <p:nvPr/>
        </p:nvSpPr>
        <p:spPr>
          <a:xfrm>
            <a:off x="685800" y="1119564"/>
            <a:ext cx="8503920" cy="268087"/>
          </a:xfrm>
          <a:prstGeom prst="rect">
            <a:avLst/>
          </a:prstGeom>
        </p:spPr>
        <p:txBody>
          <a:bodyPr vert="horz" lIns="0" tIns="0" rIns="0" bIns="0" rtlCol="0" anchor="ctr">
            <a:spAutoFit/>
          </a:bodyPr>
          <a:lstStyle>
            <a:defPPr>
              <a:defRPr lang="en-US"/>
            </a:defPPr>
            <a:lvl1pPr marL="0" algn="ctr" defTabSz="457200" rtl="0" eaLnBrk="1" latinLnBrk="0" hangingPunct="1">
              <a:defRPr sz="132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lnSpc>
                <a:spcPct val="120000"/>
              </a:lnSpc>
            </a:pPr>
            <a:r>
              <a:rPr lang="en-US" sz="1600" dirty="0">
                <a:solidFill>
                  <a:srgbClr val="00A0DD"/>
                </a:solidFill>
                <a:latin typeface="Segoe UI" panose="020B0502040204020203" pitchFamily="34" charset="0"/>
                <a:cs typeface="Segoe UI" panose="020B0502040204020203" pitchFamily="34" charset="0"/>
              </a:rPr>
              <a:t>These things can help </a:t>
            </a:r>
            <a:r>
              <a:rPr lang="en-US" sz="1600" i="1" dirty="0">
                <a:solidFill>
                  <a:srgbClr val="00A0DD"/>
                </a:solidFill>
                <a:latin typeface="Segoe UI" panose="020B0502040204020203" pitchFamily="34" charset="0"/>
                <a:cs typeface="Segoe UI" panose="020B0502040204020203" pitchFamily="34" charset="0"/>
              </a:rPr>
              <a:t>create</a:t>
            </a:r>
            <a:r>
              <a:rPr lang="en-US" sz="1600" dirty="0">
                <a:solidFill>
                  <a:srgbClr val="00A0DD"/>
                </a:solidFill>
                <a:latin typeface="Segoe UI" panose="020B0502040204020203" pitchFamily="34" charset="0"/>
                <a:cs typeface="Segoe UI" panose="020B0502040204020203" pitchFamily="34" charset="0"/>
              </a:rPr>
              <a:t> value, but do not </a:t>
            </a:r>
            <a:r>
              <a:rPr lang="en-US" sz="1600" i="1" dirty="0">
                <a:solidFill>
                  <a:srgbClr val="00A0DD"/>
                </a:solidFill>
                <a:latin typeface="Segoe UI" panose="020B0502040204020203" pitchFamily="34" charset="0"/>
                <a:cs typeface="Segoe UI" panose="020B0502040204020203" pitchFamily="34" charset="0"/>
              </a:rPr>
              <a:t>determine</a:t>
            </a:r>
            <a:r>
              <a:rPr lang="en-US" sz="1600" dirty="0">
                <a:solidFill>
                  <a:srgbClr val="00A0DD"/>
                </a:solidFill>
                <a:latin typeface="Segoe UI" panose="020B0502040204020203" pitchFamily="34" charset="0"/>
                <a:cs typeface="Segoe UI" panose="020B0502040204020203" pitchFamily="34" charset="0"/>
              </a:rPr>
              <a:t> value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04672" y="1463040"/>
            <a:ext cx="8787043" cy="6202031"/>
          </a:xfrm>
          <a:prstGeom prst="rect">
            <a:avLst/>
          </a:prstGeom>
          <a:noFill/>
        </p:spPr>
        <p:txBody>
          <a:bodyPr wrap="square" lIns="0" tIns="0" rIns="0" bIns="0" rtlCol="0">
            <a:noAutofit/>
          </a:bodyPr>
          <a:lstStyle/>
          <a:p>
            <a:pPr marL="314325" indent="-303848">
              <a:lnSpc>
                <a:spcPct val="125000"/>
              </a:lnSpc>
              <a:spcAft>
                <a:spcPts val="600"/>
              </a:spcAft>
              <a:buClr>
                <a:srgbClr val="27AAE1"/>
              </a:buClr>
              <a:buSzPct val="85000"/>
            </a:pPr>
            <a:r>
              <a:rPr lang="en-US" sz="2000" dirty="0">
                <a:solidFill>
                  <a:srgbClr val="27AAE1"/>
                </a:solidFill>
                <a:latin typeface="Segoe UI Semibold" panose="020B0702040204020203" pitchFamily="34" charset="0"/>
                <a:ea typeface="Open Sans Semibold" pitchFamily="34" charset="0"/>
                <a:cs typeface="Segoe UI Semibold" panose="020B0702040204020203" pitchFamily="34" charset="0"/>
              </a:rPr>
              <a:t>Problem: </a:t>
            </a:r>
            <a:r>
              <a:rPr lang="en-US" sz="2000" dirty="0">
                <a:solidFill>
                  <a:srgbClr val="27AAE1"/>
                </a:solidFill>
                <a:latin typeface="Segoe UI Semibold" panose="020B0702040204020203" pitchFamily="34" charset="0"/>
                <a:ea typeface="Open Sans Light" panose="020B0306030504020204" pitchFamily="34" charset="0"/>
                <a:cs typeface="Segoe UI Semibold" panose="020B0702040204020203" pitchFamily="34" charset="0"/>
              </a:rPr>
              <a:t>Concentration Risk</a:t>
            </a:r>
          </a:p>
          <a:p>
            <a:pPr marL="251460" indent="-251460">
              <a:lnSpc>
                <a:spcPct val="125000"/>
              </a:lnSpc>
              <a:spcAft>
                <a:spcPts val="660"/>
              </a:spcAft>
              <a:buClr>
                <a:srgbClr val="005DA6"/>
              </a:buClr>
              <a:buSzPct val="85000"/>
              <a:buFont typeface="Arial" pitchFamily="34" charset="0"/>
              <a:buChar char="•"/>
            </a:pPr>
            <a:r>
              <a:rPr lang="en-US" sz="1600" dirty="0">
                <a:solidFill>
                  <a:srgbClr val="585858"/>
                </a:solidFill>
                <a:latin typeface="Segoe UI" panose="020B0502040204020203" pitchFamily="34" charset="0"/>
                <a:ea typeface="Open Sans" pitchFamily="34" charset="0"/>
                <a:cs typeface="Segoe UI" panose="020B0502040204020203" pitchFamily="34" charset="0"/>
              </a:rPr>
              <a:t>One or two customers comprise more than 50% of revenue</a:t>
            </a:r>
          </a:p>
          <a:p>
            <a:pPr marL="251460" indent="-251460">
              <a:lnSpc>
                <a:spcPct val="125000"/>
              </a:lnSpc>
              <a:spcAft>
                <a:spcPts val="660"/>
              </a:spcAft>
              <a:buClr>
                <a:srgbClr val="005DA6"/>
              </a:buClr>
              <a:buSzPct val="85000"/>
              <a:buFont typeface="Arial" pitchFamily="34" charset="0"/>
              <a:buChar char="•"/>
            </a:pPr>
            <a:r>
              <a:rPr lang="en-US" sz="1600" dirty="0">
                <a:solidFill>
                  <a:srgbClr val="585858"/>
                </a:solidFill>
                <a:latin typeface="Segoe UI" panose="020B0502040204020203" pitchFamily="34" charset="0"/>
                <a:ea typeface="Open Sans" pitchFamily="34" charset="0"/>
                <a:cs typeface="Segoe UI" panose="020B0502040204020203" pitchFamily="34" charset="0"/>
              </a:rPr>
              <a:t>One or two suppliers account for nearly all purchases</a:t>
            </a:r>
          </a:p>
          <a:p>
            <a:pPr marL="251460" indent="-251460">
              <a:lnSpc>
                <a:spcPct val="125000"/>
              </a:lnSpc>
              <a:spcAft>
                <a:spcPts val="660"/>
              </a:spcAft>
              <a:buClr>
                <a:srgbClr val="005DA6"/>
              </a:buClr>
              <a:buSzPct val="85000"/>
              <a:buFont typeface="Arial" pitchFamily="34" charset="0"/>
              <a:buChar char="•"/>
            </a:pPr>
            <a:r>
              <a:rPr lang="en-US" sz="1600" dirty="0">
                <a:solidFill>
                  <a:srgbClr val="585858"/>
                </a:solidFill>
                <a:latin typeface="Segoe UI" panose="020B0502040204020203" pitchFamily="34" charset="0"/>
                <a:ea typeface="Open Sans" pitchFamily="34" charset="0"/>
                <a:cs typeface="Segoe UI" panose="020B0502040204020203" pitchFamily="34" charset="0"/>
              </a:rPr>
              <a:t>Key responsibilities, processes, or knowledge are held by one or two employees</a:t>
            </a:r>
          </a:p>
          <a:p>
            <a:pPr marL="314325" indent="-303848">
              <a:lnSpc>
                <a:spcPct val="125000"/>
              </a:lnSpc>
              <a:spcBef>
                <a:spcPts val="1650"/>
              </a:spcBef>
              <a:spcAft>
                <a:spcPts val="600"/>
              </a:spcAft>
              <a:buClr>
                <a:srgbClr val="27AAE1"/>
              </a:buClr>
              <a:buSzPct val="85000"/>
            </a:pPr>
            <a:r>
              <a:rPr lang="en-US" sz="2000" dirty="0">
                <a:solidFill>
                  <a:srgbClr val="27AAE1"/>
                </a:solidFill>
                <a:latin typeface="Segoe UI Semibold" panose="020B0702040204020203" pitchFamily="34" charset="0"/>
                <a:ea typeface="Open Sans Semibold" pitchFamily="34" charset="0"/>
                <a:cs typeface="Segoe UI Semibold" panose="020B0702040204020203" pitchFamily="34" charset="0"/>
              </a:rPr>
              <a:t>Solution: </a:t>
            </a:r>
            <a:r>
              <a:rPr lang="en-US" sz="2000" dirty="0">
                <a:solidFill>
                  <a:srgbClr val="27AAE1"/>
                </a:solidFill>
                <a:latin typeface="Segoe UI Semibold" panose="020B0702040204020203" pitchFamily="34" charset="0"/>
                <a:ea typeface="Open Sans Light" panose="020B0306030504020204" pitchFamily="34" charset="0"/>
                <a:cs typeface="Segoe UI Semibold" panose="020B0702040204020203" pitchFamily="34" charset="0"/>
              </a:rPr>
              <a:t>Diversification and Redundancy</a:t>
            </a:r>
          </a:p>
          <a:p>
            <a:pPr marL="251460" indent="-251460">
              <a:lnSpc>
                <a:spcPct val="125000"/>
              </a:lnSpc>
              <a:spcAft>
                <a:spcPts val="880"/>
              </a:spcAft>
              <a:buClr>
                <a:srgbClr val="005DA6"/>
              </a:buClr>
              <a:buSzPct val="85000"/>
              <a:buFont typeface="Arial" pitchFamily="34" charset="0"/>
              <a:buChar char="•"/>
            </a:pPr>
            <a:r>
              <a:rPr lang="en-US" sz="1600" dirty="0">
                <a:solidFill>
                  <a:srgbClr val="585858"/>
                </a:solidFill>
                <a:latin typeface="Segoe UI" panose="020B0502040204020203" pitchFamily="34" charset="0"/>
                <a:ea typeface="Open Sans" pitchFamily="34" charset="0"/>
                <a:cs typeface="Segoe UI" panose="020B0502040204020203" pitchFamily="34" charset="0"/>
              </a:rPr>
              <a:t>Focus on obtaining new customers, not expanding sales to existing customers</a:t>
            </a:r>
          </a:p>
          <a:p>
            <a:pPr marL="251460" indent="-251460">
              <a:lnSpc>
                <a:spcPct val="125000"/>
              </a:lnSpc>
              <a:spcAft>
                <a:spcPts val="880"/>
              </a:spcAft>
              <a:buClr>
                <a:srgbClr val="005DA6"/>
              </a:buClr>
              <a:buSzPct val="85000"/>
              <a:buFont typeface="Arial" pitchFamily="34" charset="0"/>
              <a:buChar char="•"/>
            </a:pPr>
            <a:r>
              <a:rPr lang="en-US" sz="1600" dirty="0">
                <a:solidFill>
                  <a:srgbClr val="585858"/>
                </a:solidFill>
                <a:latin typeface="Segoe UI" panose="020B0502040204020203" pitchFamily="34" charset="0"/>
                <a:ea typeface="Open Sans" pitchFamily="34" charset="0"/>
                <a:cs typeface="Segoe UI" panose="020B0502040204020203" pitchFamily="34" charset="0"/>
              </a:rPr>
              <a:t>Find alternate suppliers of key products/inputs</a:t>
            </a:r>
          </a:p>
          <a:p>
            <a:pPr marL="251460" indent="-251460">
              <a:lnSpc>
                <a:spcPct val="125000"/>
              </a:lnSpc>
              <a:spcAft>
                <a:spcPts val="880"/>
              </a:spcAft>
              <a:buClr>
                <a:srgbClr val="005DA6"/>
              </a:buClr>
              <a:buSzPct val="85000"/>
              <a:buFont typeface="Arial" pitchFamily="34" charset="0"/>
              <a:buChar char="•"/>
            </a:pPr>
            <a:r>
              <a:rPr lang="en-US" sz="1600" dirty="0">
                <a:solidFill>
                  <a:srgbClr val="585858"/>
                </a:solidFill>
                <a:latin typeface="Segoe UI" panose="020B0502040204020203" pitchFamily="34" charset="0"/>
                <a:ea typeface="Open Sans" pitchFamily="34" charset="0"/>
                <a:cs typeface="Segoe UI" panose="020B0502040204020203" pitchFamily="34" charset="0"/>
              </a:rPr>
              <a:t>Expand product lines and/or geographic markets</a:t>
            </a:r>
          </a:p>
          <a:p>
            <a:pPr marL="251460" indent="-251460">
              <a:lnSpc>
                <a:spcPct val="125000"/>
              </a:lnSpc>
              <a:spcAft>
                <a:spcPts val="880"/>
              </a:spcAft>
              <a:buClr>
                <a:srgbClr val="005DA6"/>
              </a:buClr>
              <a:buSzPct val="85000"/>
              <a:buFont typeface="Arial" pitchFamily="34" charset="0"/>
              <a:buChar char="•"/>
            </a:pPr>
            <a:r>
              <a:rPr lang="en-US" sz="1600" dirty="0">
                <a:solidFill>
                  <a:srgbClr val="585858"/>
                </a:solidFill>
                <a:latin typeface="Segoe UI" panose="020B0502040204020203" pitchFamily="34" charset="0"/>
                <a:ea typeface="Open Sans" pitchFamily="34" charset="0"/>
                <a:cs typeface="Segoe UI" panose="020B0502040204020203" pitchFamily="34" charset="0"/>
              </a:rPr>
              <a:t>Create redundancy within management team so losing one employee won’t halt operations</a:t>
            </a:r>
          </a:p>
          <a:p>
            <a:pPr marL="251460" indent="-251460">
              <a:lnSpc>
                <a:spcPct val="125000"/>
              </a:lnSpc>
              <a:spcAft>
                <a:spcPts val="880"/>
              </a:spcAft>
              <a:buClr>
                <a:srgbClr val="005DA6"/>
              </a:buClr>
              <a:buSzPct val="85000"/>
              <a:buFont typeface="Arial" pitchFamily="34" charset="0"/>
              <a:buChar char="•"/>
            </a:pPr>
            <a:r>
              <a:rPr lang="en-US" sz="1600" dirty="0">
                <a:solidFill>
                  <a:srgbClr val="585858"/>
                </a:solidFill>
                <a:latin typeface="Segoe UI" panose="020B0502040204020203" pitchFamily="34" charset="0"/>
                <a:ea typeface="Open Sans" pitchFamily="34" charset="0"/>
                <a:cs typeface="Segoe UI" panose="020B0502040204020203" pitchFamily="34" charset="0"/>
              </a:rPr>
              <a:t>Build a management team to take over the owner’s day-to-day responsibilities</a:t>
            </a:r>
          </a:p>
          <a:p>
            <a:pPr marL="251460" indent="-251460">
              <a:lnSpc>
                <a:spcPct val="125000"/>
              </a:lnSpc>
              <a:spcAft>
                <a:spcPts val="880"/>
              </a:spcAft>
              <a:buClr>
                <a:srgbClr val="005DA6"/>
              </a:buClr>
              <a:buSzPct val="85000"/>
              <a:buFont typeface="Arial" pitchFamily="34" charset="0"/>
              <a:buChar char="•"/>
            </a:pPr>
            <a:r>
              <a:rPr lang="en-US" sz="1600" dirty="0">
                <a:solidFill>
                  <a:srgbClr val="585858"/>
                </a:solidFill>
                <a:latin typeface="Segoe UI" panose="020B0502040204020203" pitchFamily="34" charset="0"/>
                <a:ea typeface="Open Sans" pitchFamily="34" charset="0"/>
                <a:cs typeface="Segoe UI" panose="020B0502040204020203" pitchFamily="34" charset="0"/>
              </a:rPr>
              <a:t>Retain key employees (attractive incentives, employment agreements, non-competes, etc.)</a:t>
            </a:r>
          </a:p>
          <a:p>
            <a:pPr marL="251460" indent="-251460">
              <a:lnSpc>
                <a:spcPct val="140000"/>
              </a:lnSpc>
              <a:spcAft>
                <a:spcPts val="550"/>
              </a:spcAft>
              <a:buClr>
                <a:srgbClr val="27AAE1"/>
              </a:buClr>
              <a:buSzPct val="85000"/>
              <a:buFont typeface="Arial" pitchFamily="34" charset="0"/>
              <a:buChar char="•"/>
            </a:pPr>
            <a:endParaRPr lang="en-US" sz="1600" dirty="0">
              <a:solidFill>
                <a:srgbClr val="455561"/>
              </a:solidFill>
              <a:latin typeface="Segoe UI" panose="020B0502040204020203" pitchFamily="34" charset="0"/>
              <a:ea typeface="Open Sans" pitchFamily="34" charset="0"/>
              <a:cs typeface="Segoe UI" panose="020B0502040204020203" pitchFamily="34" charset="0"/>
            </a:endParaRPr>
          </a:p>
          <a:p>
            <a:pPr marL="314325" indent="-303848">
              <a:lnSpc>
                <a:spcPct val="120000"/>
              </a:lnSpc>
              <a:spcAft>
                <a:spcPts val="1540"/>
              </a:spcAft>
              <a:buClr>
                <a:srgbClr val="27AAE1"/>
              </a:buClr>
              <a:buSzPct val="85000"/>
            </a:pPr>
            <a:endParaRPr lang="en-US" sz="1600" dirty="0">
              <a:solidFill>
                <a:srgbClr val="27AAE1"/>
              </a:solidFill>
              <a:latin typeface="Segoe UI" panose="020B0502040204020203" pitchFamily="34" charset="0"/>
              <a:ea typeface="Open Sans Semibold" pitchFamily="34" charset="0"/>
              <a:cs typeface="Segoe UI" panose="020B0502040204020203" pitchFamily="34" charset="0"/>
            </a:endParaRPr>
          </a:p>
          <a:p>
            <a:pPr marL="314325" indent="-303848">
              <a:lnSpc>
                <a:spcPct val="120000"/>
              </a:lnSpc>
              <a:spcAft>
                <a:spcPts val="1540"/>
              </a:spcAft>
              <a:buClr>
                <a:srgbClr val="27AAE1"/>
              </a:buClr>
              <a:buSzPct val="85000"/>
            </a:pPr>
            <a:endParaRPr lang="en-US" sz="1600" dirty="0">
              <a:solidFill>
                <a:srgbClr val="27AAE1"/>
              </a:solidFill>
              <a:latin typeface="Segoe UI" panose="020B0502040204020203" pitchFamily="34" charset="0"/>
              <a:ea typeface="Open Sans Semibold" pitchFamily="34" charset="0"/>
              <a:cs typeface="Segoe UI" panose="020B0502040204020203" pitchFamily="34" charset="0"/>
            </a:endParaRPr>
          </a:p>
        </p:txBody>
      </p:sp>
      <p:pic>
        <p:nvPicPr>
          <p:cNvPr id="6" name="Picture 5">
            <a:extLst>
              <a:ext uri="{FF2B5EF4-FFF2-40B4-BE49-F238E27FC236}">
                <a16:creationId xmlns:a16="http://schemas.microsoft.com/office/drawing/2014/main" id="{0481D1C1-64F0-4FB0-ACBB-2B1792874B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631" y="6716649"/>
            <a:ext cx="1508760" cy="446424"/>
          </a:xfrm>
          <a:prstGeom prst="rect">
            <a:avLst/>
          </a:prstGeom>
        </p:spPr>
      </p:pic>
      <p:sp>
        <p:nvSpPr>
          <p:cNvPr id="7" name="Title 1">
            <a:extLst>
              <a:ext uri="{FF2B5EF4-FFF2-40B4-BE49-F238E27FC236}">
                <a16:creationId xmlns:a16="http://schemas.microsoft.com/office/drawing/2014/main" id="{20B57967-FAF0-4828-90DF-686586A20F83}"/>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Common Detractors of Value</a:t>
            </a:r>
          </a:p>
        </p:txBody>
      </p:sp>
      <p:sp>
        <p:nvSpPr>
          <p:cNvPr id="2" name="Rectangle 1">
            <a:extLst>
              <a:ext uri="{FF2B5EF4-FFF2-40B4-BE49-F238E27FC236}">
                <a16:creationId xmlns:a16="http://schemas.microsoft.com/office/drawing/2014/main" id="{1B0148FE-6040-4E9A-B0B0-19CB10881799}"/>
              </a:ext>
            </a:extLst>
          </p:cNvPr>
          <p:cNvSpPr/>
          <p:nvPr/>
        </p:nvSpPr>
        <p:spPr>
          <a:xfrm>
            <a:off x="804672" y="6793741"/>
            <a:ext cx="5824728" cy="369332"/>
          </a:xfrm>
          <a:prstGeom prst="rect">
            <a:avLst/>
          </a:prstGeom>
        </p:spPr>
        <p:txBody>
          <a:bodyPr wrap="square" lIns="0" tIns="0" rIns="0" bIns="0">
            <a:spAutoFit/>
          </a:bodyPr>
          <a:lstStyle/>
          <a:p>
            <a:r>
              <a:rPr lang="en-US" sz="1200" i="1" dirty="0">
                <a:solidFill>
                  <a:srgbClr val="585858"/>
                </a:solidFill>
              </a:rPr>
              <a:t>The views expressed are general in nature and do not take into account any specific financial, legal or tax considerations. There is no guarantee claims made will come to pass.</a:t>
            </a:r>
          </a:p>
        </p:txBody>
      </p:sp>
    </p:spTree>
    <p:extLst>
      <p:ext uri="{BB962C8B-B14F-4D97-AF65-F5344CB8AC3E}">
        <p14:creationId xmlns:p14="http://schemas.microsoft.com/office/powerpoint/2010/main" val="4113546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04672" y="1463040"/>
            <a:ext cx="7772400" cy="5248488"/>
          </a:xfrm>
          <a:prstGeom prst="rect">
            <a:avLst/>
          </a:prstGeom>
          <a:noFill/>
        </p:spPr>
        <p:txBody>
          <a:bodyPr wrap="square" lIns="0" tIns="0" rIns="0" bIns="0" rtlCol="0">
            <a:spAutoFit/>
          </a:bodyPr>
          <a:lstStyle/>
          <a:p>
            <a:pPr marL="314325" indent="-303848">
              <a:lnSpc>
                <a:spcPct val="125000"/>
              </a:lnSpc>
              <a:spcAft>
                <a:spcPts val="600"/>
              </a:spcAft>
              <a:buClr>
                <a:srgbClr val="27AAE1"/>
              </a:buClr>
              <a:buSzPct val="85000"/>
            </a:pPr>
            <a:r>
              <a:rPr lang="en-US" dirty="0">
                <a:solidFill>
                  <a:srgbClr val="27AAE1"/>
                </a:solidFill>
                <a:latin typeface="Segoe UI Semibold" panose="020B0702040204020203" pitchFamily="34" charset="0"/>
                <a:ea typeface="Open Sans Semibold" pitchFamily="34" charset="0"/>
                <a:cs typeface="Segoe UI Semibold" panose="020B0702040204020203" pitchFamily="34" charset="0"/>
              </a:rPr>
              <a:t>Problem: </a:t>
            </a:r>
            <a:r>
              <a:rPr lang="en-US" dirty="0">
                <a:solidFill>
                  <a:srgbClr val="27AAE1"/>
                </a:solidFill>
                <a:latin typeface="Segoe UI Semibold" panose="020B0702040204020203" pitchFamily="34" charset="0"/>
                <a:ea typeface="Open Sans Light" panose="020B0306030504020204" pitchFamily="34" charset="0"/>
                <a:cs typeface="Segoe UI Semibold" panose="020B0702040204020203" pitchFamily="34" charset="0"/>
              </a:rPr>
              <a:t>Lack of Infrastructure</a:t>
            </a:r>
          </a:p>
          <a:p>
            <a:pPr marL="251460" indent="-251460">
              <a:lnSpc>
                <a:spcPct val="125000"/>
              </a:lnSpc>
              <a:spcAft>
                <a:spcPts val="660"/>
              </a:spcAft>
              <a:buClr>
                <a:srgbClr val="005DA6"/>
              </a:buClr>
              <a:buSzPct val="85000"/>
              <a:buFont typeface="Arial" pitchFamily="34" charset="0"/>
              <a:buChar char="•"/>
            </a:pPr>
            <a:r>
              <a:rPr lang="en-US" sz="1500" dirty="0">
                <a:solidFill>
                  <a:srgbClr val="585858"/>
                </a:solidFill>
                <a:latin typeface="Segoe UI" panose="020B0502040204020203" pitchFamily="34" charset="0"/>
                <a:ea typeface="Open Sans" pitchFamily="34" charset="0"/>
                <a:cs typeface="Segoe UI" panose="020B0502040204020203" pitchFamily="34" charset="0"/>
              </a:rPr>
              <a:t>Poor financial reporting and data tracking</a:t>
            </a:r>
          </a:p>
          <a:p>
            <a:pPr marL="251460" indent="-251460">
              <a:lnSpc>
                <a:spcPct val="125000"/>
              </a:lnSpc>
              <a:spcAft>
                <a:spcPts val="660"/>
              </a:spcAft>
              <a:buClr>
                <a:srgbClr val="005DA6"/>
              </a:buClr>
              <a:buSzPct val="85000"/>
              <a:buFont typeface="Arial" pitchFamily="34" charset="0"/>
              <a:buChar char="•"/>
            </a:pPr>
            <a:r>
              <a:rPr lang="en-US" sz="1500" dirty="0">
                <a:solidFill>
                  <a:srgbClr val="585858"/>
                </a:solidFill>
                <a:latin typeface="Segoe UI" panose="020B0502040204020203" pitchFamily="34" charset="0"/>
                <a:ea typeface="Open Sans" pitchFamily="34" charset="0"/>
                <a:cs typeface="Segoe UI" panose="020B0502040204020203" pitchFamily="34" charset="0"/>
              </a:rPr>
              <a:t>Minimal processes and procedures in place</a:t>
            </a:r>
          </a:p>
          <a:p>
            <a:pPr marL="251460" indent="-251460">
              <a:lnSpc>
                <a:spcPct val="125000"/>
              </a:lnSpc>
              <a:spcAft>
                <a:spcPts val="660"/>
              </a:spcAft>
              <a:buClr>
                <a:srgbClr val="005DA6"/>
              </a:buClr>
              <a:buSzPct val="85000"/>
              <a:buFont typeface="Arial" pitchFamily="34" charset="0"/>
              <a:buChar char="•"/>
            </a:pPr>
            <a:r>
              <a:rPr lang="en-US" sz="1500" dirty="0">
                <a:solidFill>
                  <a:srgbClr val="585858"/>
                </a:solidFill>
                <a:latin typeface="Segoe UI" panose="020B0502040204020203" pitchFamily="34" charset="0"/>
                <a:ea typeface="Open Sans" pitchFamily="34" charset="0"/>
                <a:cs typeface="Segoe UI" panose="020B0502040204020203" pitchFamily="34" charset="0"/>
              </a:rPr>
              <a:t>Limited use of technology in operations</a:t>
            </a:r>
          </a:p>
          <a:p>
            <a:pPr marL="314325" indent="-303848">
              <a:lnSpc>
                <a:spcPct val="125000"/>
              </a:lnSpc>
              <a:spcBef>
                <a:spcPts val="1650"/>
              </a:spcBef>
              <a:spcAft>
                <a:spcPts val="600"/>
              </a:spcAft>
              <a:buClr>
                <a:srgbClr val="27AAE1"/>
              </a:buClr>
              <a:buSzPct val="85000"/>
            </a:pPr>
            <a:r>
              <a:rPr lang="en-US" dirty="0">
                <a:solidFill>
                  <a:srgbClr val="27AAE1"/>
                </a:solidFill>
                <a:latin typeface="Segoe UI Semibold" panose="020B0702040204020203" pitchFamily="34" charset="0"/>
                <a:ea typeface="Open Sans Semibold" pitchFamily="34" charset="0"/>
                <a:cs typeface="Segoe UI Semibold" panose="020B0702040204020203" pitchFamily="34" charset="0"/>
              </a:rPr>
              <a:t>Solution: </a:t>
            </a:r>
            <a:r>
              <a:rPr lang="en-US" dirty="0">
                <a:solidFill>
                  <a:srgbClr val="27AAE1"/>
                </a:solidFill>
                <a:latin typeface="Segoe UI Semibold" panose="020B0702040204020203" pitchFamily="34" charset="0"/>
                <a:ea typeface="Open Sans Light" panose="020B0306030504020204" pitchFamily="34" charset="0"/>
                <a:cs typeface="Segoe UI Semibold" panose="020B0702040204020203" pitchFamily="34" charset="0"/>
              </a:rPr>
              <a:t>Look Like a Corporation</a:t>
            </a:r>
          </a:p>
          <a:p>
            <a:pPr marL="251460" indent="-251460">
              <a:lnSpc>
                <a:spcPct val="125000"/>
              </a:lnSpc>
              <a:spcAft>
                <a:spcPts val="880"/>
              </a:spcAft>
              <a:buClr>
                <a:srgbClr val="005DA6"/>
              </a:buClr>
              <a:buSzPct val="85000"/>
              <a:buFont typeface="Arial" pitchFamily="34" charset="0"/>
              <a:buChar char="•"/>
            </a:pPr>
            <a:r>
              <a:rPr lang="en-US" sz="1500" dirty="0">
                <a:solidFill>
                  <a:srgbClr val="585858"/>
                </a:solidFill>
                <a:latin typeface="Segoe UI" panose="020B0502040204020203" pitchFamily="34" charset="0"/>
                <a:ea typeface="Open Sans" pitchFamily="34" charset="0"/>
                <a:cs typeface="Segoe UI" panose="020B0502040204020203" pitchFamily="34" charset="0"/>
              </a:rPr>
              <a:t>Obtain compiled or reviewed (or audited) financial statements</a:t>
            </a:r>
          </a:p>
          <a:p>
            <a:pPr marL="251460" indent="-251460">
              <a:lnSpc>
                <a:spcPct val="125000"/>
              </a:lnSpc>
              <a:spcAft>
                <a:spcPts val="880"/>
              </a:spcAft>
              <a:buClr>
                <a:srgbClr val="005DA6"/>
              </a:buClr>
              <a:buSzPct val="85000"/>
              <a:buFont typeface="Arial" pitchFamily="34" charset="0"/>
              <a:buChar char="•"/>
            </a:pPr>
            <a:r>
              <a:rPr lang="en-US" sz="1500" dirty="0">
                <a:solidFill>
                  <a:srgbClr val="585858"/>
                </a:solidFill>
                <a:latin typeface="Segoe UI" panose="020B0502040204020203" pitchFamily="34" charset="0"/>
                <a:ea typeface="Open Sans" pitchFamily="34" charset="0"/>
                <a:cs typeface="Segoe UI" panose="020B0502040204020203" pitchFamily="34" charset="0"/>
              </a:rPr>
              <a:t>Develop key performance indicators (KPIs) (e.g., revenue per customer, revenue per employee, customer retention, asset utilization, etc.) </a:t>
            </a:r>
          </a:p>
          <a:p>
            <a:pPr marL="251460" indent="-251460">
              <a:lnSpc>
                <a:spcPct val="125000"/>
              </a:lnSpc>
              <a:spcAft>
                <a:spcPts val="880"/>
              </a:spcAft>
              <a:buClr>
                <a:srgbClr val="005DA6"/>
              </a:buClr>
              <a:buSzPct val="85000"/>
              <a:buFont typeface="Arial" pitchFamily="34" charset="0"/>
              <a:buChar char="•"/>
            </a:pPr>
            <a:r>
              <a:rPr lang="en-US" sz="1500" dirty="0">
                <a:solidFill>
                  <a:srgbClr val="585858"/>
                </a:solidFill>
                <a:latin typeface="Segoe UI" panose="020B0502040204020203" pitchFamily="34" charset="0"/>
                <a:ea typeface="Open Sans" pitchFamily="34" charset="0"/>
                <a:cs typeface="Segoe UI" panose="020B0502040204020203" pitchFamily="34" charset="0"/>
              </a:rPr>
              <a:t>Use accounting software to generate meaningful reports</a:t>
            </a:r>
          </a:p>
          <a:p>
            <a:pPr marL="251460" indent="-251460">
              <a:lnSpc>
                <a:spcPct val="125000"/>
              </a:lnSpc>
              <a:spcAft>
                <a:spcPts val="880"/>
              </a:spcAft>
              <a:buClr>
                <a:srgbClr val="005DA6"/>
              </a:buClr>
              <a:buSzPct val="85000"/>
              <a:buFont typeface="Arial" pitchFamily="34" charset="0"/>
              <a:buChar char="•"/>
            </a:pPr>
            <a:r>
              <a:rPr lang="en-US" sz="1500" dirty="0">
                <a:solidFill>
                  <a:srgbClr val="585858"/>
                </a:solidFill>
                <a:latin typeface="Segoe UI" panose="020B0502040204020203" pitchFamily="34" charset="0"/>
                <a:ea typeface="Open Sans" pitchFamily="34" charset="0"/>
                <a:cs typeface="Segoe UI" panose="020B0502040204020203" pitchFamily="34" charset="0"/>
              </a:rPr>
              <a:t>Build operating manuals, procedure manuals, reference guides, etc. </a:t>
            </a:r>
          </a:p>
          <a:p>
            <a:pPr marL="251460" indent="-251460">
              <a:lnSpc>
                <a:spcPct val="125000"/>
              </a:lnSpc>
              <a:spcAft>
                <a:spcPts val="880"/>
              </a:spcAft>
              <a:buClr>
                <a:srgbClr val="005DA6"/>
              </a:buClr>
              <a:buSzPct val="85000"/>
              <a:buFont typeface="Arial" pitchFamily="34" charset="0"/>
              <a:buChar char="•"/>
            </a:pPr>
            <a:r>
              <a:rPr lang="en-US" sz="1500" dirty="0">
                <a:solidFill>
                  <a:srgbClr val="585858"/>
                </a:solidFill>
                <a:latin typeface="Segoe UI" panose="020B0502040204020203" pitchFamily="34" charset="0"/>
                <a:ea typeface="Open Sans" pitchFamily="34" charset="0"/>
                <a:cs typeface="Segoe UI" panose="020B0502040204020203" pitchFamily="34" charset="0"/>
              </a:rPr>
              <a:t>Adopt technology (e.g., project management software, ERP, CRM, mobile devices)</a:t>
            </a:r>
          </a:p>
          <a:p>
            <a:pPr marL="251460" indent="-251460">
              <a:lnSpc>
                <a:spcPct val="125000"/>
              </a:lnSpc>
              <a:spcAft>
                <a:spcPts val="880"/>
              </a:spcAft>
              <a:buClr>
                <a:srgbClr val="005DA6"/>
              </a:buClr>
              <a:buSzPct val="85000"/>
              <a:buFont typeface="Arial" pitchFamily="34" charset="0"/>
              <a:buChar char="•"/>
            </a:pPr>
            <a:r>
              <a:rPr lang="en-US" sz="1500" dirty="0">
                <a:solidFill>
                  <a:srgbClr val="585858"/>
                </a:solidFill>
                <a:latin typeface="Segoe UI" panose="020B0502040204020203" pitchFamily="34" charset="0"/>
                <a:ea typeface="Open Sans" pitchFamily="34" charset="0"/>
                <a:cs typeface="Segoe UI" panose="020B0502040204020203" pitchFamily="34" charset="0"/>
              </a:rPr>
              <a:t>Establish internal controls</a:t>
            </a:r>
          </a:p>
          <a:p>
            <a:pPr marL="251460" indent="-251460">
              <a:lnSpc>
                <a:spcPct val="125000"/>
              </a:lnSpc>
              <a:spcAft>
                <a:spcPts val="880"/>
              </a:spcAft>
              <a:buClr>
                <a:srgbClr val="005DA6"/>
              </a:buClr>
              <a:buSzPct val="85000"/>
              <a:buFont typeface="Arial" pitchFamily="34" charset="0"/>
              <a:buChar char="•"/>
            </a:pPr>
            <a:r>
              <a:rPr lang="en-US" sz="1500" dirty="0">
                <a:solidFill>
                  <a:srgbClr val="585858"/>
                </a:solidFill>
                <a:latin typeface="Segoe UI" panose="020B0502040204020203" pitchFamily="34" charset="0"/>
                <a:ea typeface="Open Sans" pitchFamily="34" charset="0"/>
                <a:cs typeface="Segoe UI" panose="020B0502040204020203" pitchFamily="34" charset="0"/>
              </a:rPr>
              <a:t>Create growth plans, budgets and forecasts</a:t>
            </a:r>
            <a:endParaRPr lang="en-US" sz="1500" dirty="0">
              <a:solidFill>
                <a:srgbClr val="585858"/>
              </a:solidFill>
              <a:latin typeface="Segoe UI" panose="020B0502040204020203" pitchFamily="34" charset="0"/>
              <a:ea typeface="Open Sans Semibold" pitchFamily="34" charset="0"/>
              <a:cs typeface="Segoe UI" panose="020B0502040204020203" pitchFamily="34" charset="0"/>
            </a:endParaRPr>
          </a:p>
        </p:txBody>
      </p:sp>
      <p:pic>
        <p:nvPicPr>
          <p:cNvPr id="6" name="Picture 5">
            <a:extLst>
              <a:ext uri="{FF2B5EF4-FFF2-40B4-BE49-F238E27FC236}">
                <a16:creationId xmlns:a16="http://schemas.microsoft.com/office/drawing/2014/main" id="{0481D1C1-64F0-4FB0-ACBB-2B1792874B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631" y="6716649"/>
            <a:ext cx="1508760" cy="446424"/>
          </a:xfrm>
          <a:prstGeom prst="rect">
            <a:avLst/>
          </a:prstGeom>
        </p:spPr>
      </p:pic>
      <p:sp>
        <p:nvSpPr>
          <p:cNvPr id="7" name="Title 1">
            <a:extLst>
              <a:ext uri="{FF2B5EF4-FFF2-40B4-BE49-F238E27FC236}">
                <a16:creationId xmlns:a16="http://schemas.microsoft.com/office/drawing/2014/main" id="{20B57967-FAF0-4828-90DF-686586A20F83}"/>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Common Detractors of Value</a:t>
            </a:r>
          </a:p>
        </p:txBody>
      </p:sp>
      <p:sp>
        <p:nvSpPr>
          <p:cNvPr id="8" name="Rectangle 7">
            <a:extLst>
              <a:ext uri="{FF2B5EF4-FFF2-40B4-BE49-F238E27FC236}">
                <a16:creationId xmlns:a16="http://schemas.microsoft.com/office/drawing/2014/main" id="{F15F93FC-2055-499C-B551-FB17329C5A06}"/>
              </a:ext>
            </a:extLst>
          </p:cNvPr>
          <p:cNvSpPr/>
          <p:nvPr/>
        </p:nvSpPr>
        <p:spPr>
          <a:xfrm>
            <a:off x="804672" y="6793741"/>
            <a:ext cx="5824728" cy="369332"/>
          </a:xfrm>
          <a:prstGeom prst="rect">
            <a:avLst/>
          </a:prstGeom>
        </p:spPr>
        <p:txBody>
          <a:bodyPr wrap="square" lIns="0" tIns="0" rIns="0" bIns="0">
            <a:spAutoFit/>
          </a:bodyPr>
          <a:lstStyle/>
          <a:p>
            <a:r>
              <a:rPr lang="en-US" sz="1200" i="1" dirty="0">
                <a:solidFill>
                  <a:srgbClr val="585858"/>
                </a:solidFill>
              </a:rPr>
              <a:t>The views expressed are general in nature and do not take into account any specific financial, legal or tax considerations. There is no guarantee claims made will come to pass.</a:t>
            </a:r>
          </a:p>
        </p:txBody>
      </p:sp>
    </p:spTree>
    <p:extLst>
      <p:ext uri="{BB962C8B-B14F-4D97-AF65-F5344CB8AC3E}">
        <p14:creationId xmlns:p14="http://schemas.microsoft.com/office/powerpoint/2010/main" val="2194689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04672" y="1463040"/>
            <a:ext cx="8787043" cy="5081776"/>
          </a:xfrm>
          <a:prstGeom prst="rect">
            <a:avLst/>
          </a:prstGeom>
          <a:noFill/>
        </p:spPr>
        <p:txBody>
          <a:bodyPr wrap="square" lIns="0" tIns="0" rIns="0" bIns="0" rtlCol="0">
            <a:spAutoFit/>
          </a:bodyPr>
          <a:lstStyle/>
          <a:p>
            <a:pPr marL="314325" indent="-303848">
              <a:lnSpc>
                <a:spcPct val="125000"/>
              </a:lnSpc>
              <a:spcAft>
                <a:spcPts val="600"/>
              </a:spcAft>
              <a:buClr>
                <a:srgbClr val="27AAE1"/>
              </a:buClr>
              <a:buSzPct val="85000"/>
            </a:pPr>
            <a:r>
              <a:rPr lang="en-US" dirty="0">
                <a:solidFill>
                  <a:srgbClr val="27AAE1"/>
                </a:solidFill>
                <a:latin typeface="Segoe UI Semibold" panose="020B0702040204020203" pitchFamily="34" charset="0"/>
                <a:ea typeface="Open Sans Semibold" pitchFamily="34" charset="0"/>
                <a:cs typeface="Segoe UI Semibold" panose="020B0702040204020203" pitchFamily="34" charset="0"/>
              </a:rPr>
              <a:t>Problem: </a:t>
            </a:r>
            <a:r>
              <a:rPr lang="en-US" dirty="0">
                <a:solidFill>
                  <a:srgbClr val="27AAE1"/>
                </a:solidFill>
                <a:latin typeface="Segoe UI Semibold" panose="020B0702040204020203" pitchFamily="34" charset="0"/>
                <a:ea typeface="Open Sans Light" panose="020B0306030504020204" pitchFamily="34" charset="0"/>
                <a:cs typeface="Segoe UI Semibold" panose="020B0702040204020203" pitchFamily="34" charset="0"/>
              </a:rPr>
              <a:t>Volatility</a:t>
            </a:r>
          </a:p>
          <a:p>
            <a:pPr marL="251460" indent="-251460">
              <a:lnSpc>
                <a:spcPct val="125000"/>
              </a:lnSpc>
              <a:spcAft>
                <a:spcPts val="660"/>
              </a:spcAft>
              <a:buClr>
                <a:srgbClr val="005DA6"/>
              </a:buClr>
              <a:buSzPct val="85000"/>
              <a:buFont typeface="Arial" pitchFamily="34" charset="0"/>
              <a:buChar char="•"/>
            </a:pPr>
            <a:r>
              <a:rPr lang="en-US" sz="1500" dirty="0">
                <a:solidFill>
                  <a:srgbClr val="585858"/>
                </a:solidFill>
                <a:latin typeface="Segoe UI" panose="020B0502040204020203" pitchFamily="34" charset="0"/>
                <a:ea typeface="Open Sans" pitchFamily="34" charset="0"/>
                <a:cs typeface="Segoe UI" panose="020B0502040204020203" pitchFamily="34" charset="0"/>
              </a:rPr>
              <a:t>Varies by industry and nature of the business; project-based businesses may command lower multiples than businesses with long-term contracts, recurring revenue and steady billings</a:t>
            </a:r>
          </a:p>
          <a:p>
            <a:pPr marL="251460" indent="-251460">
              <a:lnSpc>
                <a:spcPct val="125000"/>
              </a:lnSpc>
              <a:spcAft>
                <a:spcPts val="660"/>
              </a:spcAft>
              <a:buClr>
                <a:srgbClr val="005DA6"/>
              </a:buClr>
              <a:buSzPct val="85000"/>
              <a:buFont typeface="Arial" pitchFamily="34" charset="0"/>
              <a:buChar char="•"/>
            </a:pPr>
            <a:r>
              <a:rPr lang="en-US" sz="1500" dirty="0">
                <a:solidFill>
                  <a:srgbClr val="585858"/>
                </a:solidFill>
                <a:latin typeface="Segoe UI" panose="020B0502040204020203" pitchFamily="34" charset="0"/>
                <a:ea typeface="Open Sans" pitchFamily="34" charset="0"/>
                <a:cs typeface="Segoe UI" panose="020B0502040204020203" pitchFamily="34" charset="0"/>
              </a:rPr>
              <a:t>Earnings volatility makes it difficult for buyers to determine normal earnings levels</a:t>
            </a:r>
          </a:p>
          <a:p>
            <a:pPr marL="314325" indent="-303848">
              <a:lnSpc>
                <a:spcPct val="125000"/>
              </a:lnSpc>
              <a:spcBef>
                <a:spcPts val="1650"/>
              </a:spcBef>
              <a:spcAft>
                <a:spcPts val="600"/>
              </a:spcAft>
              <a:buClr>
                <a:srgbClr val="27AAE1"/>
              </a:buClr>
              <a:buSzPct val="85000"/>
            </a:pPr>
            <a:r>
              <a:rPr lang="en-US" dirty="0">
                <a:solidFill>
                  <a:srgbClr val="27AAE1"/>
                </a:solidFill>
                <a:latin typeface="Segoe UI Semibold" panose="020B0702040204020203" pitchFamily="34" charset="0"/>
                <a:ea typeface="Open Sans Semibold" pitchFamily="34" charset="0"/>
                <a:cs typeface="Segoe UI Semibold" panose="020B0702040204020203" pitchFamily="34" charset="0"/>
              </a:rPr>
              <a:t>Solution: </a:t>
            </a:r>
            <a:r>
              <a:rPr lang="en-US" dirty="0">
                <a:solidFill>
                  <a:srgbClr val="27AAE1"/>
                </a:solidFill>
                <a:latin typeface="Segoe UI Semibold" panose="020B0702040204020203" pitchFamily="34" charset="0"/>
                <a:ea typeface="Open Sans Light" panose="020B0306030504020204" pitchFamily="34" charset="0"/>
                <a:cs typeface="Segoe UI Semibold" panose="020B0702040204020203" pitchFamily="34" charset="0"/>
              </a:rPr>
              <a:t>What Brings Peace to an Investor</a:t>
            </a:r>
          </a:p>
          <a:p>
            <a:pPr marL="251460" indent="-251460">
              <a:lnSpc>
                <a:spcPct val="125000"/>
              </a:lnSpc>
              <a:spcAft>
                <a:spcPts val="880"/>
              </a:spcAft>
              <a:buClr>
                <a:srgbClr val="005DA6"/>
              </a:buClr>
              <a:buSzPct val="85000"/>
              <a:buFont typeface="Arial" pitchFamily="34" charset="0"/>
              <a:buChar char="•"/>
            </a:pPr>
            <a:r>
              <a:rPr lang="en-US" sz="1500" dirty="0">
                <a:solidFill>
                  <a:srgbClr val="585858"/>
                </a:solidFill>
                <a:latin typeface="Segoe UI" panose="020B0502040204020203" pitchFamily="34" charset="0"/>
                <a:ea typeface="Open Sans" pitchFamily="34" charset="0"/>
                <a:cs typeface="Segoe UI" panose="020B0502040204020203" pitchFamily="34" charset="0"/>
              </a:rPr>
              <a:t>Have contracts with your customers; build recurring revenue, repeat customers</a:t>
            </a:r>
          </a:p>
          <a:p>
            <a:pPr marL="251460" indent="-251460">
              <a:lnSpc>
                <a:spcPct val="125000"/>
              </a:lnSpc>
              <a:spcAft>
                <a:spcPts val="880"/>
              </a:spcAft>
              <a:buClr>
                <a:srgbClr val="005DA6"/>
              </a:buClr>
              <a:buSzPct val="85000"/>
              <a:buFont typeface="Arial" pitchFamily="34" charset="0"/>
              <a:buChar char="•"/>
            </a:pPr>
            <a:r>
              <a:rPr lang="en-US" sz="1500" dirty="0">
                <a:solidFill>
                  <a:srgbClr val="585858"/>
                </a:solidFill>
                <a:latin typeface="Segoe UI" panose="020B0502040204020203" pitchFamily="34" charset="0"/>
                <a:ea typeface="Open Sans" pitchFamily="34" charset="0"/>
                <a:cs typeface="Segoe UI" panose="020B0502040204020203" pitchFamily="34" charset="0"/>
              </a:rPr>
              <a:t>Minimize overhead to increase earnings and maintain consistency year-over-year</a:t>
            </a:r>
          </a:p>
          <a:p>
            <a:pPr marL="251460" indent="-251460">
              <a:lnSpc>
                <a:spcPct val="125000"/>
              </a:lnSpc>
              <a:spcAft>
                <a:spcPts val="880"/>
              </a:spcAft>
              <a:buClr>
                <a:srgbClr val="005DA6"/>
              </a:buClr>
              <a:buSzPct val="85000"/>
              <a:buFont typeface="Arial" pitchFamily="34" charset="0"/>
              <a:buChar char="•"/>
            </a:pPr>
            <a:r>
              <a:rPr lang="en-US" sz="1500" dirty="0">
                <a:solidFill>
                  <a:srgbClr val="585858"/>
                </a:solidFill>
                <a:latin typeface="Segoe UI" panose="020B0502040204020203" pitchFamily="34" charset="0"/>
                <a:ea typeface="Open Sans" pitchFamily="34" charset="0"/>
                <a:cs typeface="Segoe UI" panose="020B0502040204020203" pitchFamily="34" charset="0"/>
              </a:rPr>
              <a:t>Maintain consistent depreciation and amortization practices, accelerate for tax but not for book reporting</a:t>
            </a:r>
          </a:p>
          <a:p>
            <a:pPr marL="250825" indent="-250825">
              <a:lnSpc>
                <a:spcPct val="125000"/>
              </a:lnSpc>
              <a:spcAft>
                <a:spcPts val="880"/>
              </a:spcAft>
              <a:buClr>
                <a:srgbClr val="005DA6"/>
              </a:buClr>
              <a:buSzPct val="85000"/>
              <a:buFont typeface="Arial" pitchFamily="34" charset="0"/>
              <a:buChar char="•"/>
            </a:pPr>
            <a:r>
              <a:rPr lang="en-US" sz="1500" dirty="0">
                <a:solidFill>
                  <a:srgbClr val="585858"/>
                </a:solidFill>
                <a:latin typeface="Segoe UI" panose="020B0502040204020203" pitchFamily="34" charset="0"/>
                <a:ea typeface="Open Sans" pitchFamily="34" charset="0"/>
                <a:cs typeface="Segoe UI" panose="020B0502040204020203" pitchFamily="34" charset="0"/>
              </a:rPr>
              <a:t>Clean up your books; remove non-operating expenses</a:t>
            </a:r>
          </a:p>
          <a:p>
            <a:pPr marL="803275" indent="-250825">
              <a:lnSpc>
                <a:spcPct val="125000"/>
              </a:lnSpc>
              <a:spcAft>
                <a:spcPts val="880"/>
              </a:spcAft>
              <a:buClr>
                <a:srgbClr val="005DA6"/>
              </a:buClr>
              <a:buSzPct val="85000"/>
              <a:buFont typeface="Arial" pitchFamily="34" charset="0"/>
              <a:buChar char="•"/>
            </a:pPr>
            <a:r>
              <a:rPr lang="en-US" sz="1500" dirty="0">
                <a:solidFill>
                  <a:srgbClr val="585858"/>
                </a:solidFill>
                <a:latin typeface="Segoe UI" panose="020B0502040204020203" pitchFamily="34" charset="0"/>
                <a:ea typeface="Open Sans" pitchFamily="34" charset="0"/>
                <a:cs typeface="Segoe UI" panose="020B0502040204020203" pitchFamily="34" charset="0"/>
              </a:rPr>
              <a:t>Personal travel and meals</a:t>
            </a:r>
          </a:p>
          <a:p>
            <a:pPr marL="803275" indent="-250825">
              <a:lnSpc>
                <a:spcPct val="125000"/>
              </a:lnSpc>
              <a:spcAft>
                <a:spcPts val="880"/>
              </a:spcAft>
              <a:buClr>
                <a:srgbClr val="005DA6"/>
              </a:buClr>
              <a:buSzPct val="85000"/>
              <a:buFont typeface="Arial" pitchFamily="34" charset="0"/>
              <a:buChar char="•"/>
            </a:pPr>
            <a:r>
              <a:rPr lang="en-US" sz="1500" dirty="0">
                <a:solidFill>
                  <a:srgbClr val="585858"/>
                </a:solidFill>
                <a:latin typeface="Segoe UI" panose="020B0502040204020203" pitchFamily="34" charset="0"/>
                <a:ea typeface="Open Sans" pitchFamily="34" charset="0"/>
                <a:cs typeface="Segoe UI" panose="020B0502040204020203" pitchFamily="34" charset="0"/>
              </a:rPr>
              <a:t>Memberships and dues</a:t>
            </a:r>
          </a:p>
          <a:p>
            <a:pPr marL="803275" indent="-250825">
              <a:lnSpc>
                <a:spcPct val="125000"/>
              </a:lnSpc>
              <a:spcAft>
                <a:spcPts val="880"/>
              </a:spcAft>
              <a:buClr>
                <a:srgbClr val="005DA6"/>
              </a:buClr>
              <a:buSzPct val="85000"/>
              <a:buFont typeface="Arial" pitchFamily="34" charset="0"/>
              <a:buChar char="•"/>
            </a:pPr>
            <a:r>
              <a:rPr lang="en-US" sz="1500" dirty="0">
                <a:solidFill>
                  <a:srgbClr val="585858"/>
                </a:solidFill>
                <a:latin typeface="Segoe UI" panose="020B0502040204020203" pitchFamily="34" charset="0"/>
                <a:ea typeface="Open Sans" pitchFamily="34" charset="0"/>
                <a:cs typeface="Segoe UI" panose="020B0502040204020203" pitchFamily="34" charset="0"/>
              </a:rPr>
              <a:t>Pay to non-working family members</a:t>
            </a:r>
          </a:p>
        </p:txBody>
      </p:sp>
      <p:pic>
        <p:nvPicPr>
          <p:cNvPr id="6" name="Picture 5">
            <a:extLst>
              <a:ext uri="{FF2B5EF4-FFF2-40B4-BE49-F238E27FC236}">
                <a16:creationId xmlns:a16="http://schemas.microsoft.com/office/drawing/2014/main" id="{0481D1C1-64F0-4FB0-ACBB-2B1792874B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631" y="6716649"/>
            <a:ext cx="1508760" cy="446424"/>
          </a:xfrm>
          <a:prstGeom prst="rect">
            <a:avLst/>
          </a:prstGeom>
        </p:spPr>
      </p:pic>
      <p:sp>
        <p:nvSpPr>
          <p:cNvPr id="7" name="Title 1">
            <a:extLst>
              <a:ext uri="{FF2B5EF4-FFF2-40B4-BE49-F238E27FC236}">
                <a16:creationId xmlns:a16="http://schemas.microsoft.com/office/drawing/2014/main" id="{20B57967-FAF0-4828-90DF-686586A20F83}"/>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Common Detractors of Value</a:t>
            </a:r>
          </a:p>
        </p:txBody>
      </p:sp>
      <p:sp>
        <p:nvSpPr>
          <p:cNvPr id="8" name="Rectangle 7">
            <a:extLst>
              <a:ext uri="{FF2B5EF4-FFF2-40B4-BE49-F238E27FC236}">
                <a16:creationId xmlns:a16="http://schemas.microsoft.com/office/drawing/2014/main" id="{DA1B9918-0BDC-4FCE-881F-1B1C3D1DD9AE}"/>
              </a:ext>
            </a:extLst>
          </p:cNvPr>
          <p:cNvSpPr/>
          <p:nvPr/>
        </p:nvSpPr>
        <p:spPr>
          <a:xfrm>
            <a:off x="804672" y="6793741"/>
            <a:ext cx="5824728" cy="369332"/>
          </a:xfrm>
          <a:prstGeom prst="rect">
            <a:avLst/>
          </a:prstGeom>
        </p:spPr>
        <p:txBody>
          <a:bodyPr wrap="square" lIns="0" tIns="0" rIns="0" bIns="0">
            <a:spAutoFit/>
          </a:bodyPr>
          <a:lstStyle/>
          <a:p>
            <a:r>
              <a:rPr lang="en-US" sz="1200" i="1" dirty="0">
                <a:solidFill>
                  <a:srgbClr val="585858"/>
                </a:solidFill>
              </a:rPr>
              <a:t>The views expressed are general in nature and do not take into account any specific financial, legal or tax considerations. There is no guarantee claims made will come to pass.</a:t>
            </a:r>
          </a:p>
        </p:txBody>
      </p:sp>
    </p:spTree>
    <p:extLst>
      <p:ext uri="{BB962C8B-B14F-4D97-AF65-F5344CB8AC3E}">
        <p14:creationId xmlns:p14="http://schemas.microsoft.com/office/powerpoint/2010/main" val="123810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04672" y="1463040"/>
            <a:ext cx="8595360" cy="4586192"/>
          </a:xfrm>
          <a:prstGeom prst="rect">
            <a:avLst/>
          </a:prstGeom>
          <a:noFill/>
        </p:spPr>
        <p:txBody>
          <a:bodyPr wrap="square" lIns="0" tIns="0" rIns="0" bIns="0" rtlCol="0">
            <a:spAutoFit/>
          </a:bodyPr>
          <a:lstStyle/>
          <a:p>
            <a:pPr marL="314325" indent="-303848">
              <a:lnSpc>
                <a:spcPct val="125000"/>
              </a:lnSpc>
              <a:spcAft>
                <a:spcPts val="600"/>
              </a:spcAft>
              <a:buClr>
                <a:srgbClr val="27AAE1"/>
              </a:buClr>
              <a:buSzPct val="85000"/>
            </a:pPr>
            <a:r>
              <a:rPr lang="en-US" sz="2000" dirty="0">
                <a:solidFill>
                  <a:srgbClr val="27AAE1"/>
                </a:solidFill>
                <a:latin typeface="Segoe UI Semibold" panose="020B0702040204020203" pitchFamily="34" charset="0"/>
                <a:ea typeface="Open Sans Semibold" pitchFamily="34" charset="0"/>
                <a:cs typeface="Segoe UI Semibold" panose="020B0702040204020203" pitchFamily="34" charset="0"/>
              </a:rPr>
              <a:t>Problem: </a:t>
            </a:r>
            <a:r>
              <a:rPr lang="en-US" sz="2000" dirty="0">
                <a:solidFill>
                  <a:srgbClr val="27AAE1"/>
                </a:solidFill>
                <a:latin typeface="Segoe UI Semibold" panose="020B0702040204020203" pitchFamily="34" charset="0"/>
                <a:ea typeface="Open Sans Light" panose="020B0306030504020204" pitchFamily="34" charset="0"/>
                <a:cs typeface="Segoe UI Semibold" panose="020B0702040204020203" pitchFamily="34" charset="0"/>
              </a:rPr>
              <a:t>Balance Sheet Issues</a:t>
            </a:r>
          </a:p>
          <a:p>
            <a:pPr marL="251460" indent="-251460">
              <a:lnSpc>
                <a:spcPct val="125000"/>
              </a:lnSpc>
              <a:spcAft>
                <a:spcPts val="660"/>
              </a:spcAft>
              <a:buClr>
                <a:srgbClr val="005DA6"/>
              </a:buClr>
              <a:buSzPct val="85000"/>
              <a:buFont typeface="Arial" pitchFamily="34" charset="0"/>
              <a:buChar char="•"/>
            </a:pPr>
            <a:r>
              <a:rPr lang="en-US" sz="1600" dirty="0">
                <a:solidFill>
                  <a:srgbClr val="585858"/>
                </a:solidFill>
                <a:latin typeface="Segoe UI" panose="020B0502040204020203" pitchFamily="34" charset="0"/>
                <a:ea typeface="Open Sans" pitchFamily="34" charset="0"/>
                <a:cs typeface="Segoe UI" panose="020B0502040204020203" pitchFamily="34" charset="0"/>
              </a:rPr>
              <a:t>Working capital deficiencies</a:t>
            </a:r>
          </a:p>
          <a:p>
            <a:pPr marL="251460" indent="-251460">
              <a:lnSpc>
                <a:spcPct val="125000"/>
              </a:lnSpc>
              <a:spcAft>
                <a:spcPts val="660"/>
              </a:spcAft>
              <a:buClr>
                <a:srgbClr val="005DA6"/>
              </a:buClr>
              <a:buSzPct val="85000"/>
              <a:buFont typeface="Arial" pitchFamily="34" charset="0"/>
              <a:buChar char="•"/>
            </a:pPr>
            <a:r>
              <a:rPr lang="en-US" sz="1600" dirty="0">
                <a:solidFill>
                  <a:srgbClr val="585858"/>
                </a:solidFill>
                <a:latin typeface="Segoe UI" panose="020B0502040204020203" pitchFamily="34" charset="0"/>
                <a:ea typeface="Open Sans" pitchFamily="34" charset="0"/>
                <a:cs typeface="Segoe UI" panose="020B0502040204020203" pitchFamily="34" charset="0"/>
              </a:rPr>
              <a:t>Higher levels of capital expenditures compared to industry</a:t>
            </a:r>
          </a:p>
          <a:p>
            <a:pPr marL="251460" indent="-251460">
              <a:lnSpc>
                <a:spcPct val="125000"/>
              </a:lnSpc>
              <a:spcAft>
                <a:spcPts val="660"/>
              </a:spcAft>
              <a:buClr>
                <a:srgbClr val="005DA6"/>
              </a:buClr>
              <a:buSzPct val="85000"/>
              <a:buFont typeface="Arial" pitchFamily="34" charset="0"/>
              <a:buChar char="•"/>
            </a:pPr>
            <a:r>
              <a:rPr lang="en-US" sz="1600" dirty="0">
                <a:solidFill>
                  <a:srgbClr val="585858"/>
                </a:solidFill>
                <a:latin typeface="Segoe UI" panose="020B0502040204020203" pitchFamily="34" charset="0"/>
                <a:ea typeface="Open Sans" pitchFamily="34" charset="0"/>
                <a:cs typeface="Segoe UI" panose="020B0502040204020203" pitchFamily="34" charset="0"/>
              </a:rPr>
              <a:t>High debt levels</a:t>
            </a:r>
          </a:p>
          <a:p>
            <a:pPr marL="251460" indent="-251460">
              <a:lnSpc>
                <a:spcPct val="125000"/>
              </a:lnSpc>
              <a:spcAft>
                <a:spcPts val="660"/>
              </a:spcAft>
              <a:buClr>
                <a:srgbClr val="005DA6"/>
              </a:buClr>
              <a:buSzPct val="85000"/>
              <a:buFont typeface="Arial" pitchFamily="34" charset="0"/>
              <a:buChar char="•"/>
            </a:pPr>
            <a:r>
              <a:rPr lang="en-US" sz="1600" dirty="0">
                <a:solidFill>
                  <a:srgbClr val="585858"/>
                </a:solidFill>
                <a:latin typeface="Segoe UI" panose="020B0502040204020203" pitchFamily="34" charset="0"/>
                <a:ea typeface="Open Sans" pitchFamily="34" charset="0"/>
                <a:cs typeface="Segoe UI" panose="020B0502040204020203" pitchFamily="34" charset="0"/>
              </a:rPr>
              <a:t>Excessive distributions</a:t>
            </a:r>
          </a:p>
          <a:p>
            <a:pPr marL="314325" indent="-303848">
              <a:lnSpc>
                <a:spcPct val="125000"/>
              </a:lnSpc>
              <a:spcBef>
                <a:spcPts val="1650"/>
              </a:spcBef>
              <a:spcAft>
                <a:spcPts val="600"/>
              </a:spcAft>
              <a:buClr>
                <a:srgbClr val="27AAE1"/>
              </a:buClr>
              <a:buSzPct val="85000"/>
            </a:pPr>
            <a:r>
              <a:rPr lang="en-US" sz="2000" dirty="0">
                <a:solidFill>
                  <a:srgbClr val="27AAE1"/>
                </a:solidFill>
                <a:latin typeface="Segoe UI Semibold" panose="020B0702040204020203" pitchFamily="34" charset="0"/>
                <a:ea typeface="Open Sans Semibold" pitchFamily="34" charset="0"/>
                <a:cs typeface="Segoe UI Semibold" panose="020B0702040204020203" pitchFamily="34" charset="0"/>
              </a:rPr>
              <a:t>Solution: </a:t>
            </a:r>
            <a:r>
              <a:rPr lang="en-US" sz="2000" dirty="0">
                <a:solidFill>
                  <a:srgbClr val="27AAE1"/>
                </a:solidFill>
                <a:latin typeface="Segoe UI Semibold" panose="020B0702040204020203" pitchFamily="34" charset="0"/>
                <a:ea typeface="Open Sans Light" panose="020B0306030504020204" pitchFamily="34" charset="0"/>
                <a:cs typeface="Segoe UI Semibold" panose="020B0702040204020203" pitchFamily="34" charset="0"/>
              </a:rPr>
              <a:t>Tighten the Ship</a:t>
            </a:r>
          </a:p>
          <a:p>
            <a:pPr marL="251460" indent="-251460">
              <a:lnSpc>
                <a:spcPct val="125000"/>
              </a:lnSpc>
              <a:spcAft>
                <a:spcPts val="880"/>
              </a:spcAft>
              <a:buClr>
                <a:srgbClr val="005DA6"/>
              </a:buClr>
              <a:buSzPct val="85000"/>
              <a:buFont typeface="Arial" pitchFamily="34" charset="0"/>
              <a:buChar char="•"/>
            </a:pPr>
            <a:r>
              <a:rPr lang="en-US" sz="1600" dirty="0">
                <a:solidFill>
                  <a:srgbClr val="585858"/>
                </a:solidFill>
                <a:latin typeface="Segoe UI" panose="020B0502040204020203" pitchFamily="34" charset="0"/>
                <a:ea typeface="Open Sans" pitchFamily="34" charset="0"/>
                <a:cs typeface="Segoe UI" panose="020B0502040204020203" pitchFamily="34" charset="0"/>
              </a:rPr>
              <a:t>Keep adequate working capital (“WC”) in the business; excess WC can be used against you in a sale</a:t>
            </a:r>
          </a:p>
          <a:p>
            <a:pPr marL="708660" lvl="1" indent="-251460">
              <a:lnSpc>
                <a:spcPct val="125000"/>
              </a:lnSpc>
              <a:spcAft>
                <a:spcPts val="880"/>
              </a:spcAft>
              <a:buClr>
                <a:srgbClr val="005DA6"/>
              </a:buClr>
              <a:buSzPct val="85000"/>
              <a:buFont typeface="Arial" pitchFamily="34" charset="0"/>
              <a:buChar char="•"/>
            </a:pPr>
            <a:r>
              <a:rPr lang="en-US" sz="1600" dirty="0">
                <a:solidFill>
                  <a:srgbClr val="585858"/>
                </a:solidFill>
                <a:latin typeface="Segoe UI" panose="020B0502040204020203" pitchFamily="34" charset="0"/>
                <a:ea typeface="Open Sans" pitchFamily="34" charset="0"/>
                <a:cs typeface="Segoe UI" panose="020B0502040204020203" pitchFamily="34" charset="0"/>
              </a:rPr>
              <a:t>Too little WC and you may struggle to pay vendors</a:t>
            </a:r>
          </a:p>
          <a:p>
            <a:pPr marL="693738" indent="-250825">
              <a:lnSpc>
                <a:spcPct val="125000"/>
              </a:lnSpc>
              <a:spcAft>
                <a:spcPts val="880"/>
              </a:spcAft>
              <a:buClr>
                <a:srgbClr val="005DA6"/>
              </a:buClr>
              <a:buSzPct val="85000"/>
              <a:buFont typeface="Arial" pitchFamily="34" charset="0"/>
              <a:buChar char="•"/>
            </a:pPr>
            <a:r>
              <a:rPr lang="en-US" sz="1600" dirty="0">
                <a:solidFill>
                  <a:srgbClr val="585858"/>
                </a:solidFill>
                <a:latin typeface="Segoe UI" panose="020B0502040204020203" pitchFamily="34" charset="0"/>
                <a:ea typeface="Open Sans" pitchFamily="34" charset="0"/>
                <a:cs typeface="Segoe UI" panose="020B0502040204020203" pitchFamily="34" charset="0"/>
              </a:rPr>
              <a:t>Monitor working capital metrics</a:t>
            </a:r>
          </a:p>
          <a:p>
            <a:pPr marL="251460" indent="-251460">
              <a:lnSpc>
                <a:spcPct val="125000"/>
              </a:lnSpc>
              <a:spcAft>
                <a:spcPts val="880"/>
              </a:spcAft>
              <a:buClr>
                <a:srgbClr val="005DA6"/>
              </a:buClr>
              <a:buSzPct val="85000"/>
              <a:buFont typeface="Arial" pitchFamily="34" charset="0"/>
              <a:buChar char="•"/>
            </a:pPr>
            <a:r>
              <a:rPr lang="en-US" sz="1600" dirty="0">
                <a:solidFill>
                  <a:srgbClr val="585858"/>
                </a:solidFill>
                <a:latin typeface="Segoe UI" panose="020B0502040204020203" pitchFamily="34" charset="0"/>
                <a:ea typeface="Open Sans" pitchFamily="34" charset="0"/>
                <a:cs typeface="Segoe UI" panose="020B0502040204020203" pitchFamily="34" charset="0"/>
              </a:rPr>
              <a:t>Segment capex into maintenance and growth; work to reduce maintenance capex</a:t>
            </a:r>
          </a:p>
        </p:txBody>
      </p:sp>
      <p:pic>
        <p:nvPicPr>
          <p:cNvPr id="6" name="Picture 5">
            <a:extLst>
              <a:ext uri="{FF2B5EF4-FFF2-40B4-BE49-F238E27FC236}">
                <a16:creationId xmlns:a16="http://schemas.microsoft.com/office/drawing/2014/main" id="{0481D1C1-64F0-4FB0-ACBB-2B1792874B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631" y="6716649"/>
            <a:ext cx="1508760" cy="446424"/>
          </a:xfrm>
          <a:prstGeom prst="rect">
            <a:avLst/>
          </a:prstGeom>
        </p:spPr>
      </p:pic>
      <p:sp>
        <p:nvSpPr>
          <p:cNvPr id="7" name="Title 1">
            <a:extLst>
              <a:ext uri="{FF2B5EF4-FFF2-40B4-BE49-F238E27FC236}">
                <a16:creationId xmlns:a16="http://schemas.microsoft.com/office/drawing/2014/main" id="{20B57967-FAF0-4828-90DF-686586A20F83}"/>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Common Detractors of Value</a:t>
            </a:r>
          </a:p>
        </p:txBody>
      </p:sp>
      <p:sp>
        <p:nvSpPr>
          <p:cNvPr id="8" name="Rectangle 7">
            <a:extLst>
              <a:ext uri="{FF2B5EF4-FFF2-40B4-BE49-F238E27FC236}">
                <a16:creationId xmlns:a16="http://schemas.microsoft.com/office/drawing/2014/main" id="{8198F6D8-4213-4B80-9D58-34FFCBE3D066}"/>
              </a:ext>
            </a:extLst>
          </p:cNvPr>
          <p:cNvSpPr/>
          <p:nvPr/>
        </p:nvSpPr>
        <p:spPr>
          <a:xfrm>
            <a:off x="804672" y="6793741"/>
            <a:ext cx="5824728" cy="369332"/>
          </a:xfrm>
          <a:prstGeom prst="rect">
            <a:avLst/>
          </a:prstGeom>
        </p:spPr>
        <p:txBody>
          <a:bodyPr wrap="square" lIns="0" tIns="0" rIns="0" bIns="0">
            <a:spAutoFit/>
          </a:bodyPr>
          <a:lstStyle/>
          <a:p>
            <a:r>
              <a:rPr lang="en-US" sz="1200" i="1" dirty="0">
                <a:solidFill>
                  <a:srgbClr val="585858"/>
                </a:solidFill>
              </a:rPr>
              <a:t>The views expressed are general in nature and do not take into account any specific financial, legal or tax considerations. There is no guarantee claims made will come to pass.</a:t>
            </a:r>
          </a:p>
        </p:txBody>
      </p:sp>
    </p:spTree>
    <p:extLst>
      <p:ext uri="{BB962C8B-B14F-4D97-AF65-F5344CB8AC3E}">
        <p14:creationId xmlns:p14="http://schemas.microsoft.com/office/powerpoint/2010/main" val="3745043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Understanding Value</a:t>
            </a:r>
          </a:p>
        </p:txBody>
      </p:sp>
      <p:sp>
        <p:nvSpPr>
          <p:cNvPr id="14" name="Rectangle 13">
            <a:extLst>
              <a:ext uri="{FF2B5EF4-FFF2-40B4-BE49-F238E27FC236}">
                <a16:creationId xmlns:a16="http://schemas.microsoft.com/office/drawing/2014/main" id="{5C9411D7-DDEB-42AB-A727-71D4E9FB2F5C}"/>
              </a:ext>
            </a:extLst>
          </p:cNvPr>
          <p:cNvSpPr/>
          <p:nvPr/>
        </p:nvSpPr>
        <p:spPr>
          <a:xfrm>
            <a:off x="685800" y="2148840"/>
            <a:ext cx="4114800" cy="3118354"/>
          </a:xfrm>
          <a:prstGeom prst="rect">
            <a:avLst/>
          </a:prstGeom>
        </p:spPr>
        <p:txBody>
          <a:bodyPr wrap="square" lIns="0" tIns="0" rIns="0" bIns="0">
            <a:spAutoFit/>
          </a:bodyPr>
          <a:lstStyle/>
          <a:p>
            <a:pPr marL="285750" indent="-285750">
              <a:lnSpc>
                <a:spcPct val="114000"/>
              </a:lnSpc>
              <a:spcBef>
                <a:spcPts val="10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The value of a business is what the owner puts in their pocket after the sale (before taxes and fees), not what they sell the business for; differences often include:</a:t>
            </a:r>
          </a:p>
          <a:p>
            <a:pPr marL="744538" indent="-285750">
              <a:lnSpc>
                <a:spcPct val="114000"/>
              </a:lnSpc>
              <a:spcBef>
                <a:spcPts val="10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Cash</a:t>
            </a:r>
          </a:p>
          <a:p>
            <a:pPr marL="744538" indent="-285750">
              <a:lnSpc>
                <a:spcPct val="114000"/>
              </a:lnSpc>
              <a:spcBef>
                <a:spcPts val="10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Debt</a:t>
            </a:r>
          </a:p>
          <a:p>
            <a:pPr marL="744538" indent="-285750">
              <a:lnSpc>
                <a:spcPct val="114000"/>
              </a:lnSpc>
              <a:spcBef>
                <a:spcPts val="10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Excess/Deficient working capital</a:t>
            </a:r>
          </a:p>
          <a:p>
            <a:pPr marL="744538" indent="-285750">
              <a:lnSpc>
                <a:spcPct val="114000"/>
              </a:lnSpc>
              <a:spcBef>
                <a:spcPts val="10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Non-operating assets</a:t>
            </a:r>
          </a:p>
          <a:p>
            <a:pPr marL="171450" indent="-171450">
              <a:lnSpc>
                <a:spcPct val="114000"/>
              </a:lnSpc>
              <a:spcBef>
                <a:spcPts val="600"/>
              </a:spcBef>
              <a:buClr>
                <a:srgbClr val="00A0DD"/>
              </a:buClr>
              <a:buFont typeface="Arial" panose="020B0604020202020204" pitchFamily="34" charset="0"/>
              <a:buChar char="•"/>
            </a:pPr>
            <a:endParaRPr lang="en-US" sz="1600" dirty="0">
              <a:latin typeface="Segoe UI" panose="020B0502040204020203" pitchFamily="34" charset="0"/>
              <a:cs typeface="Segoe UI" panose="020B0502040204020203" pitchFamily="34" charset="0"/>
            </a:endParaRPr>
          </a:p>
        </p:txBody>
      </p:sp>
      <p:grpSp>
        <p:nvGrpSpPr>
          <p:cNvPr id="2" name="Group 1">
            <a:extLst>
              <a:ext uri="{FF2B5EF4-FFF2-40B4-BE49-F238E27FC236}">
                <a16:creationId xmlns:a16="http://schemas.microsoft.com/office/drawing/2014/main" id="{A5498364-9EEC-4310-B37D-D8F9363FE0E7}"/>
              </a:ext>
            </a:extLst>
          </p:cNvPr>
          <p:cNvGrpSpPr/>
          <p:nvPr/>
        </p:nvGrpSpPr>
        <p:grpSpPr>
          <a:xfrm>
            <a:off x="685800" y="1618220"/>
            <a:ext cx="8686800" cy="347740"/>
            <a:chOff x="685800" y="1618220"/>
            <a:chExt cx="8686800" cy="347740"/>
          </a:xfrm>
        </p:grpSpPr>
        <p:sp>
          <p:nvSpPr>
            <p:cNvPr id="8" name="Text Placeholder 1">
              <a:extLst>
                <a:ext uri="{FF2B5EF4-FFF2-40B4-BE49-F238E27FC236}">
                  <a16:creationId xmlns:a16="http://schemas.microsoft.com/office/drawing/2014/main" id="{F54B42D1-DAA2-4BF6-9D59-B84931EFFFF6}"/>
                </a:ext>
              </a:extLst>
            </p:cNvPr>
            <p:cNvSpPr txBox="1">
              <a:spLocks/>
            </p:cNvSpPr>
            <p:nvPr/>
          </p:nvSpPr>
          <p:spPr>
            <a:xfrm>
              <a:off x="685800" y="1618220"/>
              <a:ext cx="4114800" cy="249299"/>
            </a:xfrm>
            <a:prstGeom prst="rect">
              <a:avLst/>
            </a:prstGeom>
          </p:spPr>
          <p:txBody>
            <a:bodyPr vert="horz" lIns="0" tIns="0" rIns="0" bIns="0" rtlCol="0" anchor="b">
              <a:sp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a:solidFill>
                    <a:srgbClr val="24405D"/>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1800" dirty="0">
                  <a:solidFill>
                    <a:srgbClr val="00A0DD"/>
                  </a:solidFill>
                  <a:latin typeface="Segoe UI" panose="020B0502040204020203" pitchFamily="34" charset="0"/>
                  <a:cs typeface="Segoe UI" panose="020B0502040204020203" pitchFamily="34" charset="0"/>
                </a:rPr>
                <a:t>Value vs. Purchase Price</a:t>
              </a:r>
            </a:p>
          </p:txBody>
        </p:sp>
        <p:cxnSp>
          <p:nvCxnSpPr>
            <p:cNvPr id="9" name="Straight Connector 8">
              <a:extLst>
                <a:ext uri="{FF2B5EF4-FFF2-40B4-BE49-F238E27FC236}">
                  <a16:creationId xmlns:a16="http://schemas.microsoft.com/office/drawing/2014/main" id="{015B467E-E7F5-4907-AE6A-88729D4B32B9}"/>
                </a:ext>
              </a:extLst>
            </p:cNvPr>
            <p:cNvCxnSpPr/>
            <p:nvPr/>
          </p:nvCxnSpPr>
          <p:spPr>
            <a:xfrm>
              <a:off x="685800" y="1965960"/>
              <a:ext cx="41148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5" name="Text Placeholder 1">
              <a:extLst>
                <a:ext uri="{FF2B5EF4-FFF2-40B4-BE49-F238E27FC236}">
                  <a16:creationId xmlns:a16="http://schemas.microsoft.com/office/drawing/2014/main" id="{BA5ED0F7-AA7F-4E43-AB27-9C0600FC24FF}"/>
                </a:ext>
              </a:extLst>
            </p:cNvPr>
            <p:cNvSpPr txBox="1">
              <a:spLocks/>
            </p:cNvSpPr>
            <p:nvPr/>
          </p:nvSpPr>
          <p:spPr>
            <a:xfrm>
              <a:off x="5257800" y="1618220"/>
              <a:ext cx="4114800" cy="249299"/>
            </a:xfrm>
            <a:prstGeom prst="rect">
              <a:avLst/>
            </a:prstGeom>
          </p:spPr>
          <p:txBody>
            <a:bodyPr vert="horz" lIns="0" tIns="0" rIns="0" bIns="0" rtlCol="0" anchor="b">
              <a:sp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a:solidFill>
                    <a:srgbClr val="24405D"/>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1800" dirty="0">
                  <a:solidFill>
                    <a:srgbClr val="00A0DD"/>
                  </a:solidFill>
                  <a:latin typeface="Segoe UI" panose="020B0502040204020203" pitchFamily="34" charset="0"/>
                  <a:cs typeface="Segoe UI" panose="020B0502040204020203" pitchFamily="34" charset="0"/>
                </a:rPr>
                <a:t>Purchase Price + Terms = Value</a:t>
              </a:r>
            </a:p>
          </p:txBody>
        </p:sp>
        <p:cxnSp>
          <p:nvCxnSpPr>
            <p:cNvPr id="16" name="Straight Connector 15">
              <a:extLst>
                <a:ext uri="{FF2B5EF4-FFF2-40B4-BE49-F238E27FC236}">
                  <a16:creationId xmlns:a16="http://schemas.microsoft.com/office/drawing/2014/main" id="{3E46D3A4-7414-4568-8D5C-0805EC0DF186}"/>
                </a:ext>
              </a:extLst>
            </p:cNvPr>
            <p:cNvCxnSpPr/>
            <p:nvPr/>
          </p:nvCxnSpPr>
          <p:spPr>
            <a:xfrm>
              <a:off x="5257800" y="1965960"/>
              <a:ext cx="41148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17" name="Rectangle 16">
            <a:extLst>
              <a:ext uri="{FF2B5EF4-FFF2-40B4-BE49-F238E27FC236}">
                <a16:creationId xmlns:a16="http://schemas.microsoft.com/office/drawing/2014/main" id="{5ACAE27D-8757-4B41-A307-EA9C6A90A91E}"/>
              </a:ext>
            </a:extLst>
          </p:cNvPr>
          <p:cNvSpPr/>
          <p:nvPr/>
        </p:nvSpPr>
        <p:spPr>
          <a:xfrm>
            <a:off x="5257800" y="2148840"/>
            <a:ext cx="4114800" cy="4266874"/>
          </a:xfrm>
          <a:prstGeom prst="rect">
            <a:avLst/>
          </a:prstGeom>
        </p:spPr>
        <p:txBody>
          <a:bodyPr wrap="square" lIns="0" tIns="0" rIns="0" bIns="0">
            <a:spAutoFit/>
          </a:bodyPr>
          <a:lstStyle/>
          <a:p>
            <a:pPr marL="285750" indent="-285750">
              <a:lnSpc>
                <a:spcPct val="114000"/>
              </a:lnSpc>
              <a:spcBef>
                <a:spcPts val="10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Just because the price is higher doesn’t mean it’s a better deal</a:t>
            </a:r>
          </a:p>
          <a:p>
            <a:pPr marL="285750" indent="-285750">
              <a:lnSpc>
                <a:spcPct val="114000"/>
              </a:lnSpc>
              <a:spcBef>
                <a:spcPts val="10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Two offers at $20M are not the same if:</a:t>
            </a:r>
          </a:p>
          <a:p>
            <a:pPr marL="863600" indent="-285750">
              <a:lnSpc>
                <a:spcPct val="114000"/>
              </a:lnSpc>
              <a:spcBef>
                <a:spcPts val="10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One is 100% cash up-front and the other has an earnout amounting to 25% of the total purchase price</a:t>
            </a:r>
          </a:p>
          <a:p>
            <a:pPr marL="863600" indent="-285750">
              <a:lnSpc>
                <a:spcPct val="114000"/>
              </a:lnSpc>
              <a:spcBef>
                <a:spcPts val="10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One is a stock sale and the other is an asset sale</a:t>
            </a:r>
          </a:p>
          <a:p>
            <a:pPr marL="863600" indent="-285750">
              <a:lnSpc>
                <a:spcPct val="114000"/>
              </a:lnSpc>
              <a:spcBef>
                <a:spcPts val="10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One assumes debt (or cash) and the other doesn’t</a:t>
            </a:r>
          </a:p>
          <a:p>
            <a:pPr marL="863600" indent="-285750">
              <a:lnSpc>
                <a:spcPct val="114000"/>
              </a:lnSpc>
              <a:spcBef>
                <a:spcPts val="10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One has a high working capital target and the other has a low working capital target</a:t>
            </a:r>
          </a:p>
        </p:txBody>
      </p:sp>
      <p:sp>
        <p:nvSpPr>
          <p:cNvPr id="11" name="Rectangle 10">
            <a:extLst>
              <a:ext uri="{FF2B5EF4-FFF2-40B4-BE49-F238E27FC236}">
                <a16:creationId xmlns:a16="http://schemas.microsoft.com/office/drawing/2014/main" id="{3CC96F7A-E47E-431A-B8A6-220CFD4892C6}"/>
              </a:ext>
            </a:extLst>
          </p:cNvPr>
          <p:cNvSpPr/>
          <p:nvPr/>
        </p:nvSpPr>
        <p:spPr>
          <a:xfrm>
            <a:off x="804672" y="7133905"/>
            <a:ext cx="5824728" cy="184666"/>
          </a:xfrm>
          <a:prstGeom prst="rect">
            <a:avLst/>
          </a:prstGeom>
        </p:spPr>
        <p:txBody>
          <a:bodyPr wrap="square" lIns="0" tIns="0" rIns="0" bIns="0">
            <a:spAutoFit/>
          </a:bodyPr>
          <a:lstStyle/>
          <a:p>
            <a:r>
              <a:rPr lang="en-US" sz="1200" i="1" dirty="0">
                <a:solidFill>
                  <a:srgbClr val="585858"/>
                </a:solidFill>
              </a:rPr>
              <a:t>For illustrative purposes only</a:t>
            </a:r>
          </a:p>
        </p:txBody>
      </p:sp>
    </p:spTree>
    <p:extLst>
      <p:ext uri="{BB962C8B-B14F-4D97-AF65-F5344CB8AC3E}">
        <p14:creationId xmlns:p14="http://schemas.microsoft.com/office/powerpoint/2010/main" val="2763918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Common Characteristics of a Successful Deal</a:t>
            </a:r>
          </a:p>
        </p:txBody>
      </p:sp>
      <p:sp>
        <p:nvSpPr>
          <p:cNvPr id="14" name="Rectangle 13">
            <a:extLst>
              <a:ext uri="{FF2B5EF4-FFF2-40B4-BE49-F238E27FC236}">
                <a16:creationId xmlns:a16="http://schemas.microsoft.com/office/drawing/2014/main" id="{5C9411D7-DDEB-42AB-A727-71D4E9FB2F5C}"/>
              </a:ext>
            </a:extLst>
          </p:cNvPr>
          <p:cNvSpPr/>
          <p:nvPr/>
        </p:nvSpPr>
        <p:spPr>
          <a:xfrm>
            <a:off x="685800" y="2148840"/>
            <a:ext cx="4114800" cy="3431004"/>
          </a:xfrm>
          <a:prstGeom prst="rect">
            <a:avLst/>
          </a:prstGeom>
        </p:spPr>
        <p:txBody>
          <a:bodyPr wrap="square" lIns="0" tIns="0" rIns="0" bIns="0">
            <a:spAutoFit/>
          </a:bodyPr>
          <a:lstStyle/>
          <a:p>
            <a:pPr>
              <a:lnSpc>
                <a:spcPct val="114000"/>
              </a:lnSpc>
              <a:spcBef>
                <a:spcPts val="1000"/>
              </a:spcBef>
              <a:buClr>
                <a:srgbClr val="00A0DD"/>
              </a:buClr>
            </a:pPr>
            <a:r>
              <a:rPr lang="en-US" dirty="0">
                <a:solidFill>
                  <a:srgbClr val="585858"/>
                </a:solidFill>
                <a:latin typeface="Segoe UI Semibold" panose="020B0702040204020203" pitchFamily="34" charset="0"/>
                <a:cs typeface="Segoe UI Semibold" panose="020B0702040204020203" pitchFamily="34" charset="0"/>
              </a:rPr>
              <a:t>Maximize Net Proceeds</a:t>
            </a:r>
          </a:p>
          <a:p>
            <a:pPr marL="233363" indent="-233363">
              <a:lnSpc>
                <a:spcPct val="114000"/>
              </a:lnSpc>
              <a:spcBef>
                <a:spcPts val="6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Focus on net proceeds, not price</a:t>
            </a:r>
          </a:p>
          <a:p>
            <a:pPr marL="233363" indent="-233363">
              <a:lnSpc>
                <a:spcPct val="114000"/>
              </a:lnSpc>
              <a:spcBef>
                <a:spcPts val="6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Taxes can be a significant factor</a:t>
            </a:r>
          </a:p>
          <a:p>
            <a:pPr>
              <a:lnSpc>
                <a:spcPct val="114000"/>
              </a:lnSpc>
              <a:spcBef>
                <a:spcPts val="1800"/>
              </a:spcBef>
              <a:buClr>
                <a:srgbClr val="00A0DD"/>
              </a:buClr>
            </a:pPr>
            <a:r>
              <a:rPr lang="en-US" dirty="0">
                <a:solidFill>
                  <a:srgbClr val="585858"/>
                </a:solidFill>
                <a:latin typeface="Segoe UI Semibold" panose="020B0702040204020203" pitchFamily="34" charset="0"/>
                <a:cs typeface="Segoe UI Semibold" panose="020B0702040204020203" pitchFamily="34" charset="0"/>
              </a:rPr>
              <a:t>Minimize Two Forms of Risk</a:t>
            </a:r>
          </a:p>
          <a:p>
            <a:pPr marL="233363" indent="-233363">
              <a:lnSpc>
                <a:spcPct val="114000"/>
              </a:lnSpc>
              <a:spcBef>
                <a:spcPts val="6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Cash at closing reduces risk with contingent payments</a:t>
            </a:r>
          </a:p>
          <a:p>
            <a:pPr marL="233363" indent="-233363">
              <a:lnSpc>
                <a:spcPct val="114000"/>
              </a:lnSpc>
              <a:spcBef>
                <a:spcPts val="6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Reduce risk of post-closing</a:t>
            </a:r>
            <a:br>
              <a:rPr lang="en-US" dirty="0">
                <a:solidFill>
                  <a:srgbClr val="585858"/>
                </a:solidFill>
                <a:latin typeface="Segoe UI" panose="020B0502040204020203" pitchFamily="34" charset="0"/>
                <a:cs typeface="Segoe UI" panose="020B0502040204020203" pitchFamily="34" charset="0"/>
              </a:rPr>
            </a:br>
            <a:r>
              <a:rPr lang="en-US" dirty="0">
                <a:solidFill>
                  <a:srgbClr val="585858"/>
                </a:solidFill>
                <a:latin typeface="Segoe UI" panose="020B0502040204020203" pitchFamily="34" charset="0"/>
                <a:cs typeface="Segoe UI" panose="020B0502040204020203" pitchFamily="34" charset="0"/>
              </a:rPr>
              <a:t>“give-backs”</a:t>
            </a:r>
            <a:endParaRPr lang="en-US" baseline="30000" dirty="0">
              <a:solidFill>
                <a:srgbClr val="585858"/>
              </a:solidFill>
              <a:latin typeface="Segoe UI" panose="020B0502040204020203" pitchFamily="34" charset="0"/>
              <a:cs typeface="Segoe UI" panose="020B0502040204020203" pitchFamily="34" charset="0"/>
            </a:endParaRPr>
          </a:p>
          <a:p>
            <a:pPr marL="171450" indent="-171450">
              <a:lnSpc>
                <a:spcPct val="114000"/>
              </a:lnSpc>
              <a:spcBef>
                <a:spcPts val="600"/>
              </a:spcBef>
              <a:buClr>
                <a:srgbClr val="00A0DD"/>
              </a:buClr>
              <a:buFont typeface="Arial" panose="020B0604020202020204" pitchFamily="34" charset="0"/>
              <a:buChar char="•"/>
            </a:pPr>
            <a:endParaRPr lang="en-US" dirty="0">
              <a:latin typeface="Segoe UI" panose="020B0502040204020203" pitchFamily="34" charset="0"/>
              <a:cs typeface="Segoe UI" panose="020B0502040204020203" pitchFamily="34" charset="0"/>
            </a:endParaRPr>
          </a:p>
        </p:txBody>
      </p:sp>
      <p:sp>
        <p:nvSpPr>
          <p:cNvPr id="8" name="Text Placeholder 1">
            <a:extLst>
              <a:ext uri="{FF2B5EF4-FFF2-40B4-BE49-F238E27FC236}">
                <a16:creationId xmlns:a16="http://schemas.microsoft.com/office/drawing/2014/main" id="{F54B42D1-DAA2-4BF6-9D59-B84931EFFFF6}"/>
              </a:ext>
            </a:extLst>
          </p:cNvPr>
          <p:cNvSpPr txBox="1">
            <a:spLocks/>
          </p:cNvSpPr>
          <p:nvPr/>
        </p:nvSpPr>
        <p:spPr>
          <a:xfrm>
            <a:off x="685800" y="1618220"/>
            <a:ext cx="4114800" cy="249299"/>
          </a:xfrm>
          <a:prstGeom prst="rect">
            <a:avLst/>
          </a:prstGeom>
        </p:spPr>
        <p:txBody>
          <a:bodyPr vert="horz" lIns="0" tIns="0" rIns="0" bIns="0" rtlCol="0" anchor="b">
            <a:sp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a:solidFill>
                  <a:srgbClr val="24405D"/>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1800" dirty="0">
                <a:solidFill>
                  <a:srgbClr val="00A0DD"/>
                </a:solidFill>
                <a:latin typeface="Segoe UI" panose="020B0502040204020203" pitchFamily="34" charset="0"/>
                <a:cs typeface="Segoe UI" panose="020B0502040204020203" pitchFamily="34" charset="0"/>
              </a:rPr>
              <a:t>Quantitative Factors</a:t>
            </a:r>
          </a:p>
        </p:txBody>
      </p:sp>
      <p:cxnSp>
        <p:nvCxnSpPr>
          <p:cNvPr id="9" name="Straight Connector 8">
            <a:extLst>
              <a:ext uri="{FF2B5EF4-FFF2-40B4-BE49-F238E27FC236}">
                <a16:creationId xmlns:a16="http://schemas.microsoft.com/office/drawing/2014/main" id="{015B467E-E7F5-4907-AE6A-88729D4B32B9}"/>
              </a:ext>
            </a:extLst>
          </p:cNvPr>
          <p:cNvCxnSpPr/>
          <p:nvPr/>
        </p:nvCxnSpPr>
        <p:spPr>
          <a:xfrm>
            <a:off x="685800" y="1965960"/>
            <a:ext cx="41148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5" name="Text Placeholder 1">
            <a:extLst>
              <a:ext uri="{FF2B5EF4-FFF2-40B4-BE49-F238E27FC236}">
                <a16:creationId xmlns:a16="http://schemas.microsoft.com/office/drawing/2014/main" id="{BA5ED0F7-AA7F-4E43-AB27-9C0600FC24FF}"/>
              </a:ext>
            </a:extLst>
          </p:cNvPr>
          <p:cNvSpPr txBox="1">
            <a:spLocks/>
          </p:cNvSpPr>
          <p:nvPr/>
        </p:nvSpPr>
        <p:spPr>
          <a:xfrm>
            <a:off x="5257800" y="1618220"/>
            <a:ext cx="4114800" cy="249299"/>
          </a:xfrm>
          <a:prstGeom prst="rect">
            <a:avLst/>
          </a:prstGeom>
        </p:spPr>
        <p:txBody>
          <a:bodyPr vert="horz" lIns="0" tIns="0" rIns="0" bIns="0" rtlCol="0" anchor="b">
            <a:sp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a:solidFill>
                  <a:srgbClr val="24405D"/>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1800" dirty="0">
                <a:solidFill>
                  <a:srgbClr val="00A0DD"/>
                </a:solidFill>
                <a:latin typeface="Segoe UI" panose="020B0502040204020203" pitchFamily="34" charset="0"/>
                <a:cs typeface="Segoe UI" panose="020B0502040204020203" pitchFamily="34" charset="0"/>
              </a:rPr>
              <a:t>Qualitative Factors</a:t>
            </a:r>
          </a:p>
        </p:txBody>
      </p:sp>
      <p:cxnSp>
        <p:nvCxnSpPr>
          <p:cNvPr id="16" name="Straight Connector 15">
            <a:extLst>
              <a:ext uri="{FF2B5EF4-FFF2-40B4-BE49-F238E27FC236}">
                <a16:creationId xmlns:a16="http://schemas.microsoft.com/office/drawing/2014/main" id="{3E46D3A4-7414-4568-8D5C-0805EC0DF186}"/>
              </a:ext>
            </a:extLst>
          </p:cNvPr>
          <p:cNvCxnSpPr/>
          <p:nvPr/>
        </p:nvCxnSpPr>
        <p:spPr>
          <a:xfrm>
            <a:off x="5257800" y="1965960"/>
            <a:ext cx="41148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5ACAE27D-8757-4B41-A307-EA9C6A90A91E}"/>
              </a:ext>
            </a:extLst>
          </p:cNvPr>
          <p:cNvSpPr/>
          <p:nvPr/>
        </p:nvSpPr>
        <p:spPr>
          <a:xfrm>
            <a:off x="5257800" y="2148840"/>
            <a:ext cx="4114800" cy="4794069"/>
          </a:xfrm>
          <a:prstGeom prst="rect">
            <a:avLst/>
          </a:prstGeom>
        </p:spPr>
        <p:txBody>
          <a:bodyPr wrap="square" lIns="0" tIns="0" rIns="0" bIns="0">
            <a:spAutoFit/>
          </a:bodyPr>
          <a:lstStyle/>
          <a:p>
            <a:pPr>
              <a:lnSpc>
                <a:spcPct val="114000"/>
              </a:lnSpc>
              <a:spcBef>
                <a:spcPts val="1000"/>
              </a:spcBef>
              <a:buClr>
                <a:srgbClr val="00A0DD"/>
              </a:buClr>
            </a:pPr>
            <a:r>
              <a:rPr lang="en-US" dirty="0">
                <a:solidFill>
                  <a:srgbClr val="585858"/>
                </a:solidFill>
                <a:latin typeface="Segoe UI Semibold" panose="020B0702040204020203" pitchFamily="34" charset="0"/>
                <a:cs typeface="Segoe UI Semibold" panose="020B0702040204020203" pitchFamily="34" charset="0"/>
              </a:rPr>
              <a:t>Meets Personal Goals</a:t>
            </a:r>
          </a:p>
          <a:p>
            <a:pPr marL="233363" indent="-233363">
              <a:lnSpc>
                <a:spcPct val="114000"/>
              </a:lnSpc>
              <a:spcBef>
                <a:spcPts val="6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Usually sell 100% of company, but you can retain some</a:t>
            </a:r>
          </a:p>
          <a:p>
            <a:pPr marL="233363" indent="-233363">
              <a:lnSpc>
                <a:spcPct val="114000"/>
              </a:lnSpc>
              <a:spcBef>
                <a:spcPts val="6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Continue working part-time or stop altogether</a:t>
            </a:r>
          </a:p>
          <a:p>
            <a:pPr marL="233363" indent="-233363">
              <a:lnSpc>
                <a:spcPct val="114000"/>
              </a:lnSpc>
              <a:spcBef>
                <a:spcPts val="6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Children and/or key employees who will continue</a:t>
            </a:r>
          </a:p>
          <a:p>
            <a:pPr>
              <a:lnSpc>
                <a:spcPct val="114000"/>
              </a:lnSpc>
              <a:spcBef>
                <a:spcPts val="1800"/>
              </a:spcBef>
              <a:buClr>
                <a:srgbClr val="00A0DD"/>
              </a:buClr>
            </a:pPr>
            <a:r>
              <a:rPr lang="en-US" dirty="0">
                <a:solidFill>
                  <a:srgbClr val="585858"/>
                </a:solidFill>
                <a:latin typeface="Segoe UI Semibold" panose="020B0702040204020203" pitchFamily="34" charset="0"/>
                <a:cs typeface="Segoe UI Semibold" panose="020B0702040204020203" pitchFamily="34" charset="0"/>
              </a:rPr>
              <a:t>Minimize Two Forms of Risk</a:t>
            </a:r>
          </a:p>
          <a:p>
            <a:pPr marL="233363" indent="-230188">
              <a:lnSpc>
                <a:spcPct val="114000"/>
              </a:lnSpc>
              <a:spcBef>
                <a:spcPts val="6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Do you like the buyer?</a:t>
            </a:r>
          </a:p>
          <a:p>
            <a:pPr marL="233363" indent="-230188">
              <a:lnSpc>
                <a:spcPct val="114000"/>
              </a:lnSpc>
              <a:spcBef>
                <a:spcPts val="6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Will they continue your legacy and maintain your good name?</a:t>
            </a:r>
          </a:p>
          <a:p>
            <a:pPr marL="171450" indent="-171450">
              <a:lnSpc>
                <a:spcPct val="114000"/>
              </a:lnSpc>
              <a:spcBef>
                <a:spcPts val="1000"/>
              </a:spcBef>
              <a:buClr>
                <a:srgbClr val="00A0DD"/>
              </a:buClr>
              <a:buFont typeface="Arial" panose="020B0604020202020204" pitchFamily="34" charset="0"/>
              <a:buChar char="•"/>
            </a:pPr>
            <a:endParaRPr lang="en-US" baseline="30000" dirty="0">
              <a:solidFill>
                <a:srgbClr val="585858"/>
              </a:solidFill>
              <a:latin typeface="Segoe UI" panose="020B0502040204020203" pitchFamily="34" charset="0"/>
              <a:cs typeface="Segoe UI" panose="020B0502040204020203" pitchFamily="34" charset="0"/>
            </a:endParaRPr>
          </a:p>
          <a:p>
            <a:pPr marL="171450" indent="-171450">
              <a:lnSpc>
                <a:spcPct val="114000"/>
              </a:lnSpc>
              <a:spcBef>
                <a:spcPts val="600"/>
              </a:spcBef>
              <a:buClr>
                <a:srgbClr val="00A0DD"/>
              </a:buClr>
              <a:buFont typeface="Arial" panose="020B0604020202020204" pitchFamily="34" charset="0"/>
              <a:buChar char="•"/>
            </a:pP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380982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The Importance of Timing</a:t>
            </a:r>
          </a:p>
        </p:txBody>
      </p:sp>
      <p:sp>
        <p:nvSpPr>
          <p:cNvPr id="10" name="Text Placeholder 3">
            <a:extLst>
              <a:ext uri="{FF2B5EF4-FFF2-40B4-BE49-F238E27FC236}">
                <a16:creationId xmlns:a16="http://schemas.microsoft.com/office/drawing/2014/main" id="{9C6C3810-2070-4942-97A8-71F64858533F}"/>
              </a:ext>
            </a:extLst>
          </p:cNvPr>
          <p:cNvSpPr txBox="1">
            <a:spLocks/>
          </p:cNvSpPr>
          <p:nvPr/>
        </p:nvSpPr>
        <p:spPr>
          <a:xfrm>
            <a:off x="685800" y="1119564"/>
            <a:ext cx="8503920" cy="268087"/>
          </a:xfrm>
          <a:prstGeom prst="rect">
            <a:avLst/>
          </a:prstGeom>
        </p:spPr>
        <p:txBody>
          <a:bodyPr vert="horz" lIns="0" tIns="0" rIns="0" bIns="0" rtlCol="0" anchor="ctr">
            <a:spAutoFit/>
          </a:bodyPr>
          <a:lstStyle>
            <a:defPPr>
              <a:defRPr lang="en-US"/>
            </a:defPPr>
            <a:lvl1pPr marL="0" algn="ctr" defTabSz="457200" rtl="0" eaLnBrk="1" latinLnBrk="0" hangingPunct="1">
              <a:defRPr sz="132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lnSpc>
                <a:spcPct val="120000"/>
              </a:lnSpc>
            </a:pPr>
            <a:r>
              <a:rPr lang="en-US" sz="1600" dirty="0">
                <a:solidFill>
                  <a:srgbClr val="00A0DD"/>
                </a:solidFill>
                <a:latin typeface="Segoe UI" panose="020B0502040204020203" pitchFamily="34" charset="0"/>
                <a:cs typeface="Segoe UI" panose="020B0502040204020203" pitchFamily="34" charset="0"/>
              </a:rPr>
              <a:t>An ideal time to sell is when…</a:t>
            </a:r>
          </a:p>
        </p:txBody>
      </p:sp>
      <p:grpSp>
        <p:nvGrpSpPr>
          <p:cNvPr id="2" name="Group 1">
            <a:extLst>
              <a:ext uri="{FF2B5EF4-FFF2-40B4-BE49-F238E27FC236}">
                <a16:creationId xmlns:a16="http://schemas.microsoft.com/office/drawing/2014/main" id="{A8D7AFF6-22F0-4A5A-B529-4F31F99C622F}"/>
              </a:ext>
            </a:extLst>
          </p:cNvPr>
          <p:cNvGrpSpPr/>
          <p:nvPr/>
        </p:nvGrpSpPr>
        <p:grpSpPr>
          <a:xfrm>
            <a:off x="685800" y="1920240"/>
            <a:ext cx="7543800" cy="3678842"/>
            <a:chOff x="685800" y="1956280"/>
            <a:chExt cx="7543800" cy="3678842"/>
          </a:xfrm>
        </p:grpSpPr>
        <p:sp>
          <p:nvSpPr>
            <p:cNvPr id="6" name="Rectangle 5">
              <a:extLst>
                <a:ext uri="{FF2B5EF4-FFF2-40B4-BE49-F238E27FC236}">
                  <a16:creationId xmlns:a16="http://schemas.microsoft.com/office/drawing/2014/main" id="{EB0B3C59-616A-42AF-9884-95D19856BAC7}"/>
                </a:ext>
              </a:extLst>
            </p:cNvPr>
            <p:cNvSpPr/>
            <p:nvPr/>
          </p:nvSpPr>
          <p:spPr>
            <a:xfrm>
              <a:off x="685800" y="2343150"/>
              <a:ext cx="7543800" cy="681853"/>
            </a:xfrm>
            <a:prstGeom prst="rect">
              <a:avLst/>
            </a:prstGeom>
          </p:spPr>
          <p:txBody>
            <a:bodyPr wrap="square" lIns="0" tIns="0" rIns="0" bIns="0">
              <a:spAutoFit/>
            </a:bodyPr>
            <a:lstStyle/>
            <a:p>
              <a:pPr marL="233363" indent="-233363">
                <a:lnSpc>
                  <a:spcPct val="114000"/>
                </a:lnSpc>
                <a:spcBef>
                  <a:spcPts val="6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Business owner is ready to change his or her life</a:t>
              </a:r>
            </a:p>
            <a:p>
              <a:pPr marL="233363" indent="-233363">
                <a:lnSpc>
                  <a:spcPct val="114000"/>
                </a:lnSpc>
                <a:spcBef>
                  <a:spcPts val="6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Business is performing well</a:t>
              </a:r>
            </a:p>
          </p:txBody>
        </p:sp>
        <p:sp>
          <p:nvSpPr>
            <p:cNvPr id="8" name="Text Placeholder 1">
              <a:extLst>
                <a:ext uri="{FF2B5EF4-FFF2-40B4-BE49-F238E27FC236}">
                  <a16:creationId xmlns:a16="http://schemas.microsoft.com/office/drawing/2014/main" id="{5C6C2A2F-1D4E-459E-8E1F-81208B3A8326}"/>
                </a:ext>
              </a:extLst>
            </p:cNvPr>
            <p:cNvSpPr txBox="1">
              <a:spLocks/>
            </p:cNvSpPr>
            <p:nvPr/>
          </p:nvSpPr>
          <p:spPr>
            <a:xfrm>
              <a:off x="685800" y="1956280"/>
              <a:ext cx="4114800" cy="276999"/>
            </a:xfrm>
            <a:prstGeom prst="rect">
              <a:avLst/>
            </a:prstGeom>
          </p:spPr>
          <p:txBody>
            <a:bodyPr vert="horz" lIns="0" tIns="0" rIns="0" bIns="0" rtlCol="0" anchor="b">
              <a:sp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a:solidFill>
                    <a:srgbClr val="24405D"/>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000" dirty="0">
                  <a:solidFill>
                    <a:srgbClr val="00A0DD"/>
                  </a:solidFill>
                  <a:latin typeface="Segoe UI" panose="020B0502040204020203" pitchFamily="34" charset="0"/>
                  <a:cs typeface="Segoe UI" panose="020B0502040204020203" pitchFamily="34" charset="0"/>
                </a:rPr>
                <a:t>Internal Factors</a:t>
              </a:r>
            </a:p>
          </p:txBody>
        </p:sp>
        <p:sp>
          <p:nvSpPr>
            <p:cNvPr id="12" name="Text Placeholder 1">
              <a:extLst>
                <a:ext uri="{FF2B5EF4-FFF2-40B4-BE49-F238E27FC236}">
                  <a16:creationId xmlns:a16="http://schemas.microsoft.com/office/drawing/2014/main" id="{FE1B4B17-669F-4CD4-AC26-C2A1765872A4}"/>
                </a:ext>
              </a:extLst>
            </p:cNvPr>
            <p:cNvSpPr txBox="1">
              <a:spLocks/>
            </p:cNvSpPr>
            <p:nvPr/>
          </p:nvSpPr>
          <p:spPr>
            <a:xfrm>
              <a:off x="685800" y="3442180"/>
              <a:ext cx="4114800" cy="276999"/>
            </a:xfrm>
            <a:prstGeom prst="rect">
              <a:avLst/>
            </a:prstGeom>
          </p:spPr>
          <p:txBody>
            <a:bodyPr vert="horz" lIns="0" tIns="0" rIns="0" bIns="0" rtlCol="0" anchor="b">
              <a:sp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a:solidFill>
                    <a:srgbClr val="24405D"/>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000" dirty="0">
                  <a:solidFill>
                    <a:srgbClr val="00A0DD"/>
                  </a:solidFill>
                  <a:latin typeface="Segoe UI" panose="020B0502040204020203" pitchFamily="34" charset="0"/>
                  <a:cs typeface="Segoe UI" panose="020B0502040204020203" pitchFamily="34" charset="0"/>
                </a:rPr>
                <a:t>External Factors</a:t>
              </a:r>
            </a:p>
          </p:txBody>
        </p:sp>
        <p:sp>
          <p:nvSpPr>
            <p:cNvPr id="15" name="Rectangle 14">
              <a:extLst>
                <a:ext uri="{FF2B5EF4-FFF2-40B4-BE49-F238E27FC236}">
                  <a16:creationId xmlns:a16="http://schemas.microsoft.com/office/drawing/2014/main" id="{0DFC0F21-A29C-47AD-89C9-B5CD1B709151}"/>
                </a:ext>
              </a:extLst>
            </p:cNvPr>
            <p:cNvSpPr/>
            <p:nvPr/>
          </p:nvSpPr>
          <p:spPr>
            <a:xfrm>
              <a:off x="685800" y="3829050"/>
              <a:ext cx="7543800" cy="1806072"/>
            </a:xfrm>
            <a:prstGeom prst="rect">
              <a:avLst/>
            </a:prstGeom>
          </p:spPr>
          <p:txBody>
            <a:bodyPr wrap="square" lIns="0" tIns="0" rIns="0" bIns="0">
              <a:spAutoFit/>
            </a:bodyPr>
            <a:lstStyle/>
            <a:p>
              <a:pPr marL="233363" indent="-233363">
                <a:lnSpc>
                  <a:spcPct val="114000"/>
                </a:lnSpc>
                <a:spcBef>
                  <a:spcPts val="6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Buyers are aggressively seeking opportunities</a:t>
              </a:r>
            </a:p>
            <a:p>
              <a:pPr marL="233363" indent="-233363">
                <a:lnSpc>
                  <a:spcPct val="114000"/>
                </a:lnSpc>
                <a:spcBef>
                  <a:spcPts val="6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Interest rates and lenders’ appetites are favorable</a:t>
              </a:r>
            </a:p>
            <a:p>
              <a:pPr marL="233363" indent="-233363">
                <a:lnSpc>
                  <a:spcPct val="114000"/>
                </a:lnSpc>
                <a:spcBef>
                  <a:spcPts val="6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Capital gains tax rates are low</a:t>
              </a:r>
            </a:p>
            <a:p>
              <a:pPr marL="233363" indent="-233363">
                <a:lnSpc>
                  <a:spcPct val="114000"/>
                </a:lnSpc>
                <a:spcBef>
                  <a:spcPts val="1000"/>
                </a:spcBef>
                <a:buClr>
                  <a:srgbClr val="00A0DD"/>
                </a:buClr>
                <a:buFont typeface="Arial" panose="020B0604020202020204" pitchFamily="34" charset="0"/>
                <a:buChar char="•"/>
              </a:pPr>
              <a:endParaRPr lang="en-US" baseline="30000" dirty="0">
                <a:solidFill>
                  <a:srgbClr val="585858"/>
                </a:solidFill>
                <a:latin typeface="Segoe UI" panose="020B0502040204020203" pitchFamily="34" charset="0"/>
                <a:cs typeface="Segoe UI" panose="020B0502040204020203" pitchFamily="34" charset="0"/>
              </a:endParaRPr>
            </a:p>
            <a:p>
              <a:pPr marL="233363" indent="-233363">
                <a:lnSpc>
                  <a:spcPct val="114000"/>
                </a:lnSpc>
                <a:spcBef>
                  <a:spcPts val="600"/>
                </a:spcBef>
                <a:buClr>
                  <a:srgbClr val="00A0DD"/>
                </a:buClr>
                <a:buFont typeface="Arial" panose="020B0604020202020204" pitchFamily="34" charset="0"/>
                <a:buChar char="•"/>
              </a:pPr>
              <a:endParaRPr lang="en-US" dirty="0">
                <a:latin typeface="Segoe UI" panose="020B0502040204020203" pitchFamily="34" charset="0"/>
                <a:cs typeface="Segoe UI" panose="020B0502040204020203" pitchFamily="34" charset="0"/>
              </a:endParaRPr>
            </a:p>
          </p:txBody>
        </p:sp>
      </p:grpSp>
    </p:spTree>
    <p:extLst>
      <p:ext uri="{BB962C8B-B14F-4D97-AF65-F5344CB8AC3E}">
        <p14:creationId xmlns:p14="http://schemas.microsoft.com/office/powerpoint/2010/main" val="3031518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Todd Middleton</a:t>
            </a:r>
          </a:p>
        </p:txBody>
      </p:sp>
      <p:sp>
        <p:nvSpPr>
          <p:cNvPr id="10" name="Text Placeholder 3">
            <a:extLst>
              <a:ext uri="{FF2B5EF4-FFF2-40B4-BE49-F238E27FC236}">
                <a16:creationId xmlns:a16="http://schemas.microsoft.com/office/drawing/2014/main" id="{9C6C3810-2070-4942-97A8-71F64858533F}"/>
              </a:ext>
            </a:extLst>
          </p:cNvPr>
          <p:cNvSpPr txBox="1">
            <a:spLocks/>
          </p:cNvSpPr>
          <p:nvPr/>
        </p:nvSpPr>
        <p:spPr>
          <a:xfrm>
            <a:off x="685800" y="1119564"/>
            <a:ext cx="8503920" cy="268087"/>
          </a:xfrm>
          <a:prstGeom prst="rect">
            <a:avLst/>
          </a:prstGeom>
        </p:spPr>
        <p:txBody>
          <a:bodyPr vert="horz" lIns="0" tIns="0" rIns="0" bIns="0" rtlCol="0" anchor="ctr">
            <a:spAutoFit/>
          </a:bodyPr>
          <a:lstStyle>
            <a:defPPr>
              <a:defRPr lang="en-US"/>
            </a:defPPr>
            <a:lvl1pPr marL="0" algn="ctr" defTabSz="457200" rtl="0" eaLnBrk="1" latinLnBrk="0" hangingPunct="1">
              <a:defRPr sz="132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lnSpc>
                <a:spcPct val="120000"/>
              </a:lnSpc>
            </a:pPr>
            <a:r>
              <a:rPr lang="en-US" sz="1600" dirty="0">
                <a:solidFill>
                  <a:srgbClr val="00A0DD"/>
                </a:solidFill>
                <a:latin typeface="Segoe UI" panose="020B0502040204020203" pitchFamily="34" charset="0"/>
                <a:cs typeface="Segoe UI" panose="020B0502040204020203" pitchFamily="34" charset="0"/>
              </a:rPr>
              <a:t>Managing Director</a:t>
            </a:r>
          </a:p>
        </p:txBody>
      </p:sp>
      <p:grpSp>
        <p:nvGrpSpPr>
          <p:cNvPr id="22" name="Group 21">
            <a:extLst>
              <a:ext uri="{FF2B5EF4-FFF2-40B4-BE49-F238E27FC236}">
                <a16:creationId xmlns:a16="http://schemas.microsoft.com/office/drawing/2014/main" id="{2974CE28-5C9E-431F-9992-EDB042225999}"/>
              </a:ext>
            </a:extLst>
          </p:cNvPr>
          <p:cNvGrpSpPr/>
          <p:nvPr/>
        </p:nvGrpSpPr>
        <p:grpSpPr>
          <a:xfrm>
            <a:off x="742950" y="8129451"/>
            <a:ext cx="6492240" cy="628578"/>
            <a:chOff x="2500720" y="6228041"/>
            <a:chExt cx="6217920" cy="628578"/>
          </a:xfrm>
        </p:grpSpPr>
        <p:sp>
          <p:nvSpPr>
            <p:cNvPr id="23" name="TextBox 22">
              <a:extLst>
                <a:ext uri="{FF2B5EF4-FFF2-40B4-BE49-F238E27FC236}">
                  <a16:creationId xmlns:a16="http://schemas.microsoft.com/office/drawing/2014/main" id="{48D9F845-BFBC-4AD7-BAB6-79F8DDCAC04C}"/>
                </a:ext>
              </a:extLst>
            </p:cNvPr>
            <p:cNvSpPr txBox="1"/>
            <p:nvPr/>
          </p:nvSpPr>
          <p:spPr>
            <a:xfrm>
              <a:off x="2500720" y="6627646"/>
              <a:ext cx="6217920" cy="228973"/>
            </a:xfrm>
            <a:prstGeom prst="rect">
              <a:avLst/>
            </a:prstGeom>
            <a:noFill/>
          </p:spPr>
          <p:txBody>
            <a:bodyPr wrap="square" lIns="0" tIns="0" rIns="0" bIns="0" rtlCol="0">
              <a:spAutoFit/>
            </a:bodyPr>
            <a:lstStyle/>
            <a:p>
              <a:pPr>
                <a:lnSpc>
                  <a:spcPct val="140000"/>
                </a:lnSpc>
              </a:pPr>
              <a:r>
                <a:rPr lang="en-US" sz="1200" dirty="0">
                  <a:solidFill>
                    <a:srgbClr val="585858"/>
                  </a:solidFill>
                  <a:latin typeface="Arial" panose="020B0604020202020204" pitchFamily="34" charset="0"/>
                  <a:ea typeface="Segoe UI" panose="020B0502040204020203" pitchFamily="34" charset="0"/>
                  <a:cs typeface="Arial" panose="020B0604020202020204" pitchFamily="34" charset="0"/>
                </a:rPr>
                <a:t>Todd graduated from Drake University with a bachelor’s degree in business marketing.</a:t>
              </a:r>
            </a:p>
          </p:txBody>
        </p:sp>
        <p:sp>
          <p:nvSpPr>
            <p:cNvPr id="24" name="TextBox 23">
              <a:extLst>
                <a:ext uri="{FF2B5EF4-FFF2-40B4-BE49-F238E27FC236}">
                  <a16:creationId xmlns:a16="http://schemas.microsoft.com/office/drawing/2014/main" id="{08F89650-9FCA-40FE-9C0C-A12562FD39D2}"/>
                </a:ext>
              </a:extLst>
            </p:cNvPr>
            <p:cNvSpPr txBox="1"/>
            <p:nvPr/>
          </p:nvSpPr>
          <p:spPr>
            <a:xfrm>
              <a:off x="2500720" y="6228041"/>
              <a:ext cx="2926080" cy="215444"/>
            </a:xfrm>
            <a:prstGeom prst="rect">
              <a:avLst/>
            </a:prstGeom>
            <a:noFill/>
          </p:spPr>
          <p:txBody>
            <a:bodyPr wrap="square" lIns="0" tIns="0" rIns="0" bIns="0" rtlCol="0" anchor="ctr" anchorCtr="0">
              <a:spAutoFit/>
            </a:bodyPr>
            <a:lstStyle/>
            <a:p>
              <a:pPr>
                <a:spcAft>
                  <a:spcPts val="1000"/>
                </a:spcAft>
              </a:pPr>
              <a:r>
                <a:rPr lang="en-US" sz="1400" dirty="0">
                  <a:solidFill>
                    <a:srgbClr val="005DA6"/>
                  </a:solidFill>
                  <a:latin typeface="Arial" panose="020B0604020202020204" pitchFamily="34" charset="0"/>
                  <a:ea typeface="Segoe UI" panose="020B0502040204020203" pitchFamily="34" charset="0"/>
                  <a:cs typeface="Arial" panose="020B0604020202020204" pitchFamily="34" charset="0"/>
                </a:rPr>
                <a:t>Education &amp; Credentials</a:t>
              </a:r>
            </a:p>
          </p:txBody>
        </p:sp>
        <p:cxnSp>
          <p:nvCxnSpPr>
            <p:cNvPr id="25" name="Straight Connector 24">
              <a:extLst>
                <a:ext uri="{FF2B5EF4-FFF2-40B4-BE49-F238E27FC236}">
                  <a16:creationId xmlns:a16="http://schemas.microsoft.com/office/drawing/2014/main" id="{E0BF3997-9DE5-4C2A-A15D-9EDE3165418B}"/>
                </a:ext>
              </a:extLst>
            </p:cNvPr>
            <p:cNvCxnSpPr/>
            <p:nvPr/>
          </p:nvCxnSpPr>
          <p:spPr>
            <a:xfrm>
              <a:off x="2500720" y="6534941"/>
              <a:ext cx="621792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6" name="Rectangle 25">
            <a:extLst>
              <a:ext uri="{FF2B5EF4-FFF2-40B4-BE49-F238E27FC236}">
                <a16:creationId xmlns:a16="http://schemas.microsoft.com/office/drawing/2014/main" id="{B4E80338-959D-4F17-9135-4DFAC590A033}"/>
              </a:ext>
            </a:extLst>
          </p:cNvPr>
          <p:cNvSpPr/>
          <p:nvPr/>
        </p:nvSpPr>
        <p:spPr>
          <a:xfrm>
            <a:off x="685800" y="1920240"/>
            <a:ext cx="8686800" cy="3337004"/>
          </a:xfrm>
          <a:prstGeom prst="rect">
            <a:avLst/>
          </a:prstGeom>
        </p:spPr>
        <p:txBody>
          <a:bodyPr wrap="square" lIns="0" tIns="0" rIns="0" bIns="0">
            <a:spAutoFit/>
          </a:bodyPr>
          <a:lstStyle/>
          <a:p>
            <a:pPr marL="233363" indent="-233363">
              <a:lnSpc>
                <a:spcPct val="110000"/>
              </a:lnSpc>
              <a:spcBef>
                <a:spcPts val="18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Joined Mariner Capital Advisors in 2010 and leads the execution of mergers and acquisition transactions across a variety of industries</a:t>
            </a:r>
          </a:p>
          <a:p>
            <a:pPr marL="233363" indent="-233363">
              <a:lnSpc>
                <a:spcPct val="110000"/>
              </a:lnSpc>
              <a:spcBef>
                <a:spcPts val="18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Advised dozens of clients in areas such as mergers and acquisitions, strategic planning, financial management, risk management and valuation</a:t>
            </a:r>
          </a:p>
          <a:p>
            <a:pPr marL="233363" indent="-233363">
              <a:lnSpc>
                <a:spcPct val="110000"/>
              </a:lnSpc>
              <a:spcBef>
                <a:spcPts val="18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Spent 20+ years in banking and finance prior to joining Mariner Capital Advisors</a:t>
            </a:r>
          </a:p>
          <a:p>
            <a:pPr marL="233363" indent="-233363">
              <a:lnSpc>
                <a:spcPct val="110000"/>
              </a:lnSpc>
              <a:spcBef>
                <a:spcPts val="18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Formerly a commercial banker and has held senior-level executive and management positions with Fortune 500 companies</a:t>
            </a:r>
          </a:p>
          <a:p>
            <a:pPr marL="233363" indent="-233363">
              <a:lnSpc>
                <a:spcPct val="110000"/>
              </a:lnSpc>
              <a:spcBef>
                <a:spcPts val="18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Holds a bachelor’s degree in business marketing from Drake University</a:t>
            </a:r>
          </a:p>
        </p:txBody>
      </p:sp>
    </p:spTree>
    <p:extLst>
      <p:ext uri="{BB962C8B-B14F-4D97-AF65-F5344CB8AC3E}">
        <p14:creationId xmlns:p14="http://schemas.microsoft.com/office/powerpoint/2010/main" val="1617190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The Importance of Timing</a:t>
            </a:r>
          </a:p>
        </p:txBody>
      </p:sp>
      <p:sp>
        <p:nvSpPr>
          <p:cNvPr id="10" name="Text Placeholder 3">
            <a:extLst>
              <a:ext uri="{FF2B5EF4-FFF2-40B4-BE49-F238E27FC236}">
                <a16:creationId xmlns:a16="http://schemas.microsoft.com/office/drawing/2014/main" id="{9C6C3810-2070-4942-97A8-71F64858533F}"/>
              </a:ext>
            </a:extLst>
          </p:cNvPr>
          <p:cNvSpPr txBox="1">
            <a:spLocks/>
          </p:cNvSpPr>
          <p:nvPr/>
        </p:nvSpPr>
        <p:spPr>
          <a:xfrm>
            <a:off x="685800" y="1119564"/>
            <a:ext cx="8503920" cy="268087"/>
          </a:xfrm>
          <a:prstGeom prst="rect">
            <a:avLst/>
          </a:prstGeom>
        </p:spPr>
        <p:txBody>
          <a:bodyPr vert="horz" lIns="0" tIns="0" rIns="0" bIns="0" rtlCol="0" anchor="ctr">
            <a:spAutoFit/>
          </a:bodyPr>
          <a:lstStyle>
            <a:defPPr>
              <a:defRPr lang="en-US"/>
            </a:defPPr>
            <a:lvl1pPr marL="0" algn="ctr" defTabSz="457200" rtl="0" eaLnBrk="1" latinLnBrk="0" hangingPunct="1">
              <a:defRPr sz="132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lnSpc>
                <a:spcPct val="120000"/>
              </a:lnSpc>
            </a:pPr>
            <a:r>
              <a:rPr lang="en-US" sz="1600" dirty="0">
                <a:solidFill>
                  <a:srgbClr val="00A0DD"/>
                </a:solidFill>
                <a:latin typeface="Segoe UI" panose="020B0502040204020203" pitchFamily="34" charset="0"/>
                <a:cs typeface="Segoe UI" panose="020B0502040204020203" pitchFamily="34" charset="0"/>
              </a:rPr>
              <a:t>Don’t wait until something bad happens or you think something bad might happen</a:t>
            </a:r>
          </a:p>
        </p:txBody>
      </p:sp>
      <p:sp>
        <p:nvSpPr>
          <p:cNvPr id="6" name="Rectangle 5">
            <a:extLst>
              <a:ext uri="{FF2B5EF4-FFF2-40B4-BE49-F238E27FC236}">
                <a16:creationId xmlns:a16="http://schemas.microsoft.com/office/drawing/2014/main" id="{EB0B3C59-616A-42AF-9884-95D19856BAC7}"/>
              </a:ext>
            </a:extLst>
          </p:cNvPr>
          <p:cNvSpPr/>
          <p:nvPr/>
        </p:nvSpPr>
        <p:spPr>
          <a:xfrm>
            <a:off x="685800" y="1920240"/>
            <a:ext cx="8686800" cy="3969613"/>
          </a:xfrm>
          <a:prstGeom prst="rect">
            <a:avLst/>
          </a:prstGeom>
        </p:spPr>
        <p:txBody>
          <a:bodyPr wrap="square" lIns="0" tIns="0" rIns="0" bIns="0">
            <a:spAutoFit/>
          </a:bodyPr>
          <a:lstStyle/>
          <a:p>
            <a:pPr marL="233363" indent="-233363">
              <a:lnSpc>
                <a:spcPct val="114000"/>
              </a:lnSpc>
              <a:spcBef>
                <a:spcPts val="18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The value of a business is often greater when it shows positive trends – but it must sustain those trends</a:t>
            </a:r>
          </a:p>
          <a:p>
            <a:pPr marL="233363" indent="-233363">
              <a:lnSpc>
                <a:spcPct val="114000"/>
              </a:lnSpc>
              <a:spcBef>
                <a:spcPts val="18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The earlier in the life of a big contract, the better</a:t>
            </a:r>
          </a:p>
          <a:p>
            <a:pPr marL="233363" indent="-233363">
              <a:lnSpc>
                <a:spcPct val="114000"/>
              </a:lnSpc>
              <a:spcBef>
                <a:spcPts val="18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Valuation multiples fluctuate over time and tend to align with public stock prices</a:t>
            </a:r>
          </a:p>
          <a:p>
            <a:pPr marL="233363" indent="-233363">
              <a:lnSpc>
                <a:spcPct val="114000"/>
              </a:lnSpc>
              <a:spcBef>
                <a:spcPts val="18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Marketability of a business is critical and the availability of capital matters</a:t>
            </a:r>
          </a:p>
          <a:p>
            <a:pPr marL="804863" indent="-233363">
              <a:lnSpc>
                <a:spcPct val="114000"/>
              </a:lnSpc>
              <a:spcBef>
                <a:spcPts val="18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Multiples may be at a high because buyers and available capital are substantially greater than quality sellers</a:t>
            </a:r>
          </a:p>
          <a:p>
            <a:pPr marL="804863" indent="-233363">
              <a:lnSpc>
                <a:spcPct val="114000"/>
              </a:lnSpc>
              <a:spcBef>
                <a:spcPts val="1800"/>
              </a:spcBef>
              <a:buClr>
                <a:srgbClr val="00A0DD"/>
              </a:buClr>
              <a:buFont typeface="Arial" panose="020B0604020202020204" pitchFamily="34" charset="0"/>
              <a:buChar char="•"/>
            </a:pPr>
            <a:r>
              <a:rPr lang="en-US" dirty="0">
                <a:solidFill>
                  <a:srgbClr val="585858"/>
                </a:solidFill>
                <a:latin typeface="Segoe UI" panose="020B0502040204020203" pitchFamily="34" charset="0"/>
                <a:cs typeface="Segoe UI" panose="020B0502040204020203" pitchFamily="34" charset="0"/>
              </a:rPr>
              <a:t>The more market participants in your industry, or interested in your business, the greater competition you can create and the higher price you can achieve</a:t>
            </a:r>
          </a:p>
        </p:txBody>
      </p:sp>
    </p:spTree>
    <p:extLst>
      <p:ext uri="{BB962C8B-B14F-4D97-AF65-F5344CB8AC3E}">
        <p14:creationId xmlns:p14="http://schemas.microsoft.com/office/powerpoint/2010/main" val="109801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The Deal Team</a:t>
            </a:r>
          </a:p>
        </p:txBody>
      </p:sp>
      <p:graphicFrame>
        <p:nvGraphicFramePr>
          <p:cNvPr id="5" name="Chart 4">
            <a:extLst>
              <a:ext uri="{FF2B5EF4-FFF2-40B4-BE49-F238E27FC236}">
                <a16:creationId xmlns:a16="http://schemas.microsoft.com/office/drawing/2014/main" id="{AC74D33B-ADE8-4D93-9916-A044B49B3E15}"/>
              </a:ext>
            </a:extLst>
          </p:cNvPr>
          <p:cNvGraphicFramePr/>
          <p:nvPr>
            <p:extLst>
              <p:ext uri="{D42A27DB-BD31-4B8C-83A1-F6EECF244321}">
                <p14:modId xmlns:p14="http://schemas.microsoft.com/office/powerpoint/2010/main" val="1313400189"/>
              </p:ext>
            </p:extLst>
          </p:nvPr>
        </p:nvGraphicFramePr>
        <p:xfrm>
          <a:off x="457200" y="1193800"/>
          <a:ext cx="9144000" cy="5384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8132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fade">
                                      <p:cBhvr>
                                        <p:cTn id="7" dur="500"/>
                                        <p:tgtEl>
                                          <p:spTgt spid="5">
                                            <p:graphicEl>
                                              <a:chart seriesIdx="-3" categoryIdx="-3" bldStep="gridLegend"/>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graphicEl>
                                              <a:chart seriesIdx="-4" categoryIdx="0" bldStep="category"/>
                                            </p:graphicEl>
                                          </p:spTgt>
                                        </p:tgtEl>
                                        <p:attrNameLst>
                                          <p:attrName>style.visibility</p:attrName>
                                        </p:attrNameLst>
                                      </p:cBhvr>
                                      <p:to>
                                        <p:strVal val="visible"/>
                                      </p:to>
                                    </p:set>
                                    <p:animEffect transition="in" filter="fade">
                                      <p:cBhvr>
                                        <p:cTn id="11" dur="500"/>
                                        <p:tgtEl>
                                          <p:spTgt spid="5">
                                            <p:graphicEl>
                                              <a:chart seriesIdx="-4" categoryIdx="0" bldStep="category"/>
                                            </p:graphic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graphicEl>
                                              <a:chart seriesIdx="-4" categoryIdx="1" bldStep="category"/>
                                            </p:graphicEl>
                                          </p:spTgt>
                                        </p:tgtEl>
                                        <p:attrNameLst>
                                          <p:attrName>style.visibility</p:attrName>
                                        </p:attrNameLst>
                                      </p:cBhvr>
                                      <p:to>
                                        <p:strVal val="visible"/>
                                      </p:to>
                                    </p:set>
                                    <p:animEffect transition="in" filter="fade">
                                      <p:cBhvr>
                                        <p:cTn id="15" dur="500"/>
                                        <p:tgtEl>
                                          <p:spTgt spid="5">
                                            <p:graphicEl>
                                              <a:chart seriesIdx="-4" categoryIdx="1" bldStep="category"/>
                                            </p:graphic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
                                            <p:graphicEl>
                                              <a:chart seriesIdx="-4" categoryIdx="2" bldStep="category"/>
                                            </p:graphicEl>
                                          </p:spTgt>
                                        </p:tgtEl>
                                        <p:attrNameLst>
                                          <p:attrName>style.visibility</p:attrName>
                                        </p:attrNameLst>
                                      </p:cBhvr>
                                      <p:to>
                                        <p:strVal val="visible"/>
                                      </p:to>
                                    </p:set>
                                    <p:animEffect transition="in" filter="fade">
                                      <p:cBhvr>
                                        <p:cTn id="19" dur="500"/>
                                        <p:tgtEl>
                                          <p:spTgt spid="5">
                                            <p:graphicEl>
                                              <a:chart seriesIdx="-4" categoryIdx="2" bldStep="category"/>
                                            </p:graphic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5">
                                            <p:graphicEl>
                                              <a:chart seriesIdx="-4" categoryIdx="3" bldStep="category"/>
                                            </p:graphicEl>
                                          </p:spTgt>
                                        </p:tgtEl>
                                        <p:attrNameLst>
                                          <p:attrName>style.visibility</p:attrName>
                                        </p:attrNameLst>
                                      </p:cBhvr>
                                      <p:to>
                                        <p:strVal val="visible"/>
                                      </p:to>
                                    </p:set>
                                    <p:animEffect transition="in" filter="fade">
                                      <p:cBhvr>
                                        <p:cTn id="23" dur="500"/>
                                        <p:tgtEl>
                                          <p:spTgt spid="5">
                                            <p:graphicEl>
                                              <a:chart seriesIdx="-4" categoryIdx="3" bldStep="category"/>
                                            </p:graphic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5">
                                            <p:graphicEl>
                                              <a:chart seriesIdx="-4" categoryIdx="4" bldStep="category"/>
                                            </p:graphicEl>
                                          </p:spTgt>
                                        </p:tgtEl>
                                        <p:attrNameLst>
                                          <p:attrName>style.visibility</p:attrName>
                                        </p:attrNameLst>
                                      </p:cBhvr>
                                      <p:to>
                                        <p:strVal val="visible"/>
                                      </p:to>
                                    </p:set>
                                    <p:animEffect transition="in" filter="fade">
                                      <p:cBhvr>
                                        <p:cTn id="27" dur="500"/>
                                        <p:tgtEl>
                                          <p:spTgt spid="5">
                                            <p:graphicEl>
                                              <a:chart seriesIdx="-4" categoryIdx="4"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category"/>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M&amp;A Intermediary’s Role</a:t>
            </a:r>
          </a:p>
        </p:txBody>
      </p:sp>
      <p:sp>
        <p:nvSpPr>
          <p:cNvPr id="11" name="Rectangle 10">
            <a:extLst>
              <a:ext uri="{FF2B5EF4-FFF2-40B4-BE49-F238E27FC236}">
                <a16:creationId xmlns:a16="http://schemas.microsoft.com/office/drawing/2014/main" id="{852A152A-D28C-483F-8C11-CBADA6EF320D}"/>
              </a:ext>
            </a:extLst>
          </p:cNvPr>
          <p:cNvSpPr/>
          <p:nvPr/>
        </p:nvSpPr>
        <p:spPr>
          <a:xfrm>
            <a:off x="685800" y="1645920"/>
            <a:ext cx="8229600" cy="2697277"/>
          </a:xfrm>
          <a:prstGeom prst="rect">
            <a:avLst/>
          </a:prstGeom>
        </p:spPr>
        <p:txBody>
          <a:bodyPr wrap="square" lIns="0" tIns="0" rIns="0" bIns="0">
            <a:spAutoFit/>
          </a:bodyPr>
          <a:lstStyle/>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Find the appropriate buyers for your business while maintaining confidentiality</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Manage entire process</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Maximize net proceeds by creating competitive environment with multiple buyers</a:t>
            </a:r>
          </a:p>
          <a:p>
            <a:pPr marL="233363" indent="-233363">
              <a:lnSpc>
                <a:spcPct val="110000"/>
              </a:lnSpc>
              <a:spcBef>
                <a:spcPts val="1800"/>
              </a:spcBef>
              <a:buClr>
                <a:srgbClr val="00A0DD"/>
              </a:buClr>
              <a:buFont typeface="Arial" panose="020B0604020202020204" pitchFamily="34" charset="0"/>
              <a:buChar char="•"/>
            </a:pPr>
            <a:endParaRPr lang="en-US" sz="2000" dirty="0">
              <a:solidFill>
                <a:srgbClr val="585858"/>
              </a:solidFill>
              <a:latin typeface="Segoe UI" panose="020B0502040204020203" pitchFamily="34" charset="0"/>
              <a:cs typeface="Segoe UI" panose="020B0502040204020203" pitchFamily="34" charset="0"/>
            </a:endParaRPr>
          </a:p>
        </p:txBody>
      </p:sp>
      <p:sp>
        <p:nvSpPr>
          <p:cNvPr id="5" name="Rectangle 4">
            <a:extLst>
              <a:ext uri="{FF2B5EF4-FFF2-40B4-BE49-F238E27FC236}">
                <a16:creationId xmlns:a16="http://schemas.microsoft.com/office/drawing/2014/main" id="{E0240A7F-8EAA-4F41-AA75-37B42AD2246D}"/>
              </a:ext>
            </a:extLst>
          </p:cNvPr>
          <p:cNvSpPr/>
          <p:nvPr/>
        </p:nvSpPr>
        <p:spPr>
          <a:xfrm>
            <a:off x="804672" y="7133905"/>
            <a:ext cx="5824728" cy="184666"/>
          </a:xfrm>
          <a:prstGeom prst="rect">
            <a:avLst/>
          </a:prstGeom>
        </p:spPr>
        <p:txBody>
          <a:bodyPr wrap="square" lIns="0" tIns="0" rIns="0" bIns="0">
            <a:spAutoFit/>
          </a:bodyPr>
          <a:lstStyle/>
          <a:p>
            <a:r>
              <a:rPr lang="en-US" sz="1200" i="1" dirty="0">
                <a:solidFill>
                  <a:srgbClr val="585858"/>
                </a:solidFill>
              </a:rPr>
              <a:t>There is no guarantee claims will come to pass.</a:t>
            </a:r>
          </a:p>
        </p:txBody>
      </p:sp>
    </p:spTree>
    <p:extLst>
      <p:ext uri="{BB962C8B-B14F-4D97-AF65-F5344CB8AC3E}">
        <p14:creationId xmlns:p14="http://schemas.microsoft.com/office/powerpoint/2010/main" val="21772611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Attorney’s Role</a:t>
            </a:r>
          </a:p>
        </p:txBody>
      </p:sp>
      <p:sp>
        <p:nvSpPr>
          <p:cNvPr id="11" name="Rectangle 10">
            <a:extLst>
              <a:ext uri="{FF2B5EF4-FFF2-40B4-BE49-F238E27FC236}">
                <a16:creationId xmlns:a16="http://schemas.microsoft.com/office/drawing/2014/main" id="{852A152A-D28C-483F-8C11-CBADA6EF320D}"/>
              </a:ext>
            </a:extLst>
          </p:cNvPr>
          <p:cNvSpPr/>
          <p:nvPr/>
        </p:nvSpPr>
        <p:spPr>
          <a:xfrm>
            <a:off x="685800" y="1645920"/>
            <a:ext cx="8229600" cy="3605218"/>
          </a:xfrm>
          <a:prstGeom prst="rect">
            <a:avLst/>
          </a:prstGeom>
        </p:spPr>
        <p:txBody>
          <a:bodyPr wrap="square" lIns="0" tIns="0" rIns="0" bIns="0">
            <a:spAutoFit/>
          </a:bodyPr>
          <a:lstStyle/>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Help negotiate Letter of Intent (LOI)</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Negotiate and draft definitive purchase agreement with buyer’s attorney</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Negotiate representations and warranties that business owners can comply with</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Negotiate ancillary agreements – employment or consulting agreement, non-compete agreement</a:t>
            </a:r>
          </a:p>
          <a:p>
            <a:pPr marL="233363" indent="-233363">
              <a:lnSpc>
                <a:spcPct val="110000"/>
              </a:lnSpc>
              <a:spcBef>
                <a:spcPts val="1800"/>
              </a:spcBef>
              <a:buClr>
                <a:srgbClr val="00A0DD"/>
              </a:buClr>
              <a:buFont typeface="Arial" panose="020B0604020202020204" pitchFamily="34" charset="0"/>
              <a:buChar char="•"/>
            </a:pPr>
            <a:endParaRPr lang="en-US" sz="2000" dirty="0">
              <a:solidFill>
                <a:srgbClr val="585858"/>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82173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Accountant’s Role</a:t>
            </a:r>
          </a:p>
        </p:txBody>
      </p:sp>
      <p:sp>
        <p:nvSpPr>
          <p:cNvPr id="11" name="Rectangle 10">
            <a:extLst>
              <a:ext uri="{FF2B5EF4-FFF2-40B4-BE49-F238E27FC236}">
                <a16:creationId xmlns:a16="http://schemas.microsoft.com/office/drawing/2014/main" id="{852A152A-D28C-483F-8C11-CBADA6EF320D}"/>
              </a:ext>
            </a:extLst>
          </p:cNvPr>
          <p:cNvSpPr/>
          <p:nvPr/>
        </p:nvSpPr>
        <p:spPr>
          <a:xfrm>
            <a:off x="685800" y="1645920"/>
            <a:ext cx="8229600" cy="3035831"/>
          </a:xfrm>
          <a:prstGeom prst="rect">
            <a:avLst/>
          </a:prstGeom>
        </p:spPr>
        <p:txBody>
          <a:bodyPr wrap="square" lIns="0" tIns="0" rIns="0" bIns="0">
            <a:spAutoFit/>
          </a:bodyPr>
          <a:lstStyle/>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Before process begins, help business owners gain general understanding of tax liability on sale</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Help find ways to minimize tax impact of specific, proposed deal</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Assist in gathering data and answering questions during due diligence process</a:t>
            </a:r>
          </a:p>
          <a:p>
            <a:pPr marL="233363" indent="-233363">
              <a:lnSpc>
                <a:spcPct val="110000"/>
              </a:lnSpc>
              <a:spcBef>
                <a:spcPts val="1800"/>
              </a:spcBef>
              <a:buClr>
                <a:srgbClr val="00A0DD"/>
              </a:buClr>
              <a:buFont typeface="Arial" panose="020B0604020202020204" pitchFamily="34" charset="0"/>
              <a:buChar char="•"/>
            </a:pPr>
            <a:endParaRPr lang="en-US" sz="2000" dirty="0">
              <a:solidFill>
                <a:srgbClr val="585858"/>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38771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Wealth Advisor’s Role</a:t>
            </a:r>
          </a:p>
        </p:txBody>
      </p:sp>
      <p:sp>
        <p:nvSpPr>
          <p:cNvPr id="11" name="Rectangle 10">
            <a:extLst>
              <a:ext uri="{FF2B5EF4-FFF2-40B4-BE49-F238E27FC236}">
                <a16:creationId xmlns:a16="http://schemas.microsoft.com/office/drawing/2014/main" id="{852A152A-D28C-483F-8C11-CBADA6EF320D}"/>
              </a:ext>
            </a:extLst>
          </p:cNvPr>
          <p:cNvSpPr/>
          <p:nvPr/>
        </p:nvSpPr>
        <p:spPr>
          <a:xfrm>
            <a:off x="685800" y="1645920"/>
            <a:ext cx="8229600" cy="3482107"/>
          </a:xfrm>
          <a:prstGeom prst="rect">
            <a:avLst/>
          </a:prstGeom>
        </p:spPr>
        <p:txBody>
          <a:bodyPr wrap="square" lIns="0" tIns="0" rIns="0" bIns="0">
            <a:spAutoFit/>
          </a:bodyPr>
          <a:lstStyle/>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Develop a holistic wealth plan that takes into consideration the value of the owner’s business—an illiquid asset that many wealth advisors ignore when providing wealth advice</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Help invest and manage the after-tax proceeds of a business sale, which is often the largest liquidity event their client will ever experience</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Mariner Wealth Advisors is well-suited to assist business owners by offering a wide range of services in addition to investment banking and valuation, including in-house tax planning and preparation, estate planning and trust services</a:t>
            </a:r>
          </a:p>
        </p:txBody>
      </p:sp>
    </p:spTree>
    <p:extLst>
      <p:ext uri="{BB962C8B-B14F-4D97-AF65-F5344CB8AC3E}">
        <p14:creationId xmlns:p14="http://schemas.microsoft.com/office/powerpoint/2010/main" val="3539314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Business Owner’s Role</a:t>
            </a:r>
          </a:p>
        </p:txBody>
      </p:sp>
      <p:sp>
        <p:nvSpPr>
          <p:cNvPr id="11" name="Rectangle 10">
            <a:extLst>
              <a:ext uri="{FF2B5EF4-FFF2-40B4-BE49-F238E27FC236}">
                <a16:creationId xmlns:a16="http://schemas.microsoft.com/office/drawing/2014/main" id="{852A152A-D28C-483F-8C11-CBADA6EF320D}"/>
              </a:ext>
            </a:extLst>
          </p:cNvPr>
          <p:cNvSpPr/>
          <p:nvPr/>
        </p:nvSpPr>
        <p:spPr>
          <a:xfrm>
            <a:off x="685800" y="1645920"/>
            <a:ext cx="8229600" cy="3035831"/>
          </a:xfrm>
          <a:prstGeom prst="rect">
            <a:avLst/>
          </a:prstGeom>
        </p:spPr>
        <p:txBody>
          <a:bodyPr wrap="square" lIns="0" tIns="0" rIns="0" bIns="0">
            <a:spAutoFit/>
          </a:bodyPr>
          <a:lstStyle/>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Stay focused on managing the business</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Maintain strong financial performance during the interim period; it’s critical to achieving maximum value</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Communicate early and openly with your advisors about the company’s current and upcoming events, good or bad so your advisor can develop a plan to help mitigate risk</a:t>
            </a:r>
          </a:p>
          <a:p>
            <a:pPr marL="233363" indent="-233363">
              <a:lnSpc>
                <a:spcPct val="110000"/>
              </a:lnSpc>
              <a:spcBef>
                <a:spcPts val="1800"/>
              </a:spcBef>
              <a:buClr>
                <a:srgbClr val="00A0DD"/>
              </a:buClr>
              <a:buFont typeface="Arial" panose="020B0604020202020204" pitchFamily="34" charset="0"/>
              <a:buChar char="•"/>
            </a:pPr>
            <a:endParaRPr lang="en-US" sz="2000" dirty="0">
              <a:solidFill>
                <a:srgbClr val="585858"/>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007150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31F54030-61D8-47F9-BA4E-859BE96E0CD1}"/>
              </a:ext>
            </a:extLst>
          </p:cNvPr>
          <p:cNvGrpSpPr/>
          <p:nvPr/>
        </p:nvGrpSpPr>
        <p:grpSpPr>
          <a:xfrm>
            <a:off x="-342900" y="1485900"/>
            <a:ext cx="10756182" cy="5083692"/>
            <a:chOff x="318977" y="1660008"/>
            <a:chExt cx="9420447" cy="4452384"/>
          </a:xfrm>
        </p:grpSpPr>
        <p:graphicFrame>
          <p:nvGraphicFramePr>
            <p:cNvPr id="5" name="Diagram 4">
              <a:extLst>
                <a:ext uri="{FF2B5EF4-FFF2-40B4-BE49-F238E27FC236}">
                  <a16:creationId xmlns:a16="http://schemas.microsoft.com/office/drawing/2014/main" id="{73D96D48-70C9-49DF-A9B6-676B5A49BB44}"/>
                </a:ext>
              </a:extLst>
            </p:cNvPr>
            <p:cNvGraphicFramePr/>
            <p:nvPr>
              <p:extLst>
                <p:ext uri="{D42A27DB-BD31-4B8C-83A1-F6EECF244321}">
                  <p14:modId xmlns:p14="http://schemas.microsoft.com/office/powerpoint/2010/main" val="1996683694"/>
                </p:ext>
              </p:extLst>
            </p:nvPr>
          </p:nvGraphicFramePr>
          <p:xfrm>
            <a:off x="318977" y="1660008"/>
            <a:ext cx="9420447" cy="44523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Graphic 10">
              <a:extLst>
                <a:ext uri="{FF2B5EF4-FFF2-40B4-BE49-F238E27FC236}">
                  <a16:creationId xmlns:a16="http://schemas.microsoft.com/office/drawing/2014/main" id="{27FC82A7-8046-4D71-8589-6C6C32F71D3A}"/>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028950" y="3486150"/>
              <a:ext cx="800100" cy="800100"/>
            </a:xfrm>
            <a:prstGeom prst="rect">
              <a:avLst/>
            </a:prstGeom>
          </p:spPr>
        </p:pic>
        <p:pic>
          <p:nvPicPr>
            <p:cNvPr id="16" name="Graphic 15">
              <a:extLst>
                <a:ext uri="{FF2B5EF4-FFF2-40B4-BE49-F238E27FC236}">
                  <a16:creationId xmlns:a16="http://schemas.microsoft.com/office/drawing/2014/main" id="{6BBDE759-C7C2-47A6-BBB4-4E051F56296F}"/>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457700" y="2686050"/>
              <a:ext cx="914400" cy="914400"/>
            </a:xfrm>
            <a:prstGeom prst="rect">
              <a:avLst/>
            </a:prstGeom>
          </p:spPr>
        </p:pic>
        <p:pic>
          <p:nvPicPr>
            <p:cNvPr id="18" name="Graphic 17">
              <a:extLst>
                <a:ext uri="{FF2B5EF4-FFF2-40B4-BE49-F238E27FC236}">
                  <a16:creationId xmlns:a16="http://schemas.microsoft.com/office/drawing/2014/main" id="{2AB8E5B4-A0D9-4347-AE9F-35BC22FBBCF9}"/>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229350" y="2171700"/>
              <a:ext cx="914400" cy="914400"/>
            </a:xfrm>
            <a:prstGeom prst="rect">
              <a:avLst/>
            </a:prstGeom>
          </p:spPr>
        </p:pic>
        <p:pic>
          <p:nvPicPr>
            <p:cNvPr id="20" name="Graphic 19">
              <a:extLst>
                <a:ext uri="{FF2B5EF4-FFF2-40B4-BE49-F238E27FC236}">
                  <a16:creationId xmlns:a16="http://schemas.microsoft.com/office/drawing/2014/main" id="{0CD8C222-6441-4D55-9244-994B0CCF9B79}"/>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658100" y="2171700"/>
              <a:ext cx="795528" cy="795528"/>
            </a:xfrm>
            <a:prstGeom prst="rect">
              <a:avLst/>
            </a:prstGeom>
          </p:spPr>
        </p:pic>
        <p:pic>
          <p:nvPicPr>
            <p:cNvPr id="22" name="Graphic 21">
              <a:extLst>
                <a:ext uri="{FF2B5EF4-FFF2-40B4-BE49-F238E27FC236}">
                  <a16:creationId xmlns:a16="http://schemas.microsoft.com/office/drawing/2014/main" id="{A19DF275-551E-4CE2-BDA8-2B0E3FE0F396}"/>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543050" y="4343400"/>
              <a:ext cx="914400" cy="914400"/>
            </a:xfrm>
            <a:prstGeom prst="rect">
              <a:avLst/>
            </a:prstGeom>
          </p:spPr>
        </p:pic>
      </p:grpSp>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How Long Does the Sale Process Take?</a:t>
            </a:r>
          </a:p>
        </p:txBody>
      </p:sp>
      <p:sp>
        <p:nvSpPr>
          <p:cNvPr id="6" name="TextBox 5">
            <a:extLst>
              <a:ext uri="{FF2B5EF4-FFF2-40B4-BE49-F238E27FC236}">
                <a16:creationId xmlns:a16="http://schemas.microsoft.com/office/drawing/2014/main" id="{9D2F461D-27A2-4290-966B-E678BCE943A1}"/>
              </a:ext>
            </a:extLst>
          </p:cNvPr>
          <p:cNvSpPr txBox="1"/>
          <p:nvPr/>
        </p:nvSpPr>
        <p:spPr>
          <a:xfrm>
            <a:off x="6057900" y="4743450"/>
            <a:ext cx="2971800" cy="857250"/>
          </a:xfrm>
          <a:prstGeom prst="rect">
            <a:avLst/>
          </a:prstGeom>
          <a:solidFill>
            <a:schemeClr val="bg1"/>
          </a:solidFill>
          <a:ln>
            <a:noFill/>
          </a:ln>
        </p:spPr>
        <p:txBody>
          <a:bodyPr wrap="square" lIns="0" tIns="0" rIns="0" bIns="0" rtlCol="0">
            <a:noAutofit/>
          </a:bodyPr>
          <a:lstStyle/>
          <a:p>
            <a:r>
              <a:rPr lang="en-US" sz="2800" b="1" dirty="0">
                <a:solidFill>
                  <a:srgbClr val="27AAE1"/>
                </a:solidFill>
                <a:latin typeface="Segoe UI Semibold" panose="020B0702040204020203" pitchFamily="34" charset="0"/>
                <a:ea typeface="Open Sans" pitchFamily="34" charset="0"/>
                <a:cs typeface="Segoe UI Semibold" panose="020B0702040204020203" pitchFamily="34" charset="0"/>
              </a:rPr>
              <a:t>Approximately</a:t>
            </a:r>
            <a:br>
              <a:rPr lang="en-US" sz="2800" b="1" dirty="0">
                <a:solidFill>
                  <a:srgbClr val="27AAE1"/>
                </a:solidFill>
                <a:latin typeface="Segoe UI Semibold" panose="020B0702040204020203" pitchFamily="34" charset="0"/>
                <a:ea typeface="Open Sans" pitchFamily="34" charset="0"/>
                <a:cs typeface="Segoe UI Semibold" panose="020B0702040204020203" pitchFamily="34" charset="0"/>
              </a:rPr>
            </a:br>
            <a:r>
              <a:rPr lang="en-US" sz="2800" b="1" dirty="0">
                <a:solidFill>
                  <a:srgbClr val="27AAE1"/>
                </a:solidFill>
                <a:latin typeface="Segoe UI Semibold" panose="020B0702040204020203" pitchFamily="34" charset="0"/>
                <a:ea typeface="Open Sans" pitchFamily="34" charset="0"/>
                <a:cs typeface="Segoe UI Semibold" panose="020B0702040204020203" pitchFamily="34" charset="0"/>
              </a:rPr>
              <a:t>6-12 Months</a:t>
            </a:r>
          </a:p>
        </p:txBody>
      </p:sp>
    </p:spTree>
    <p:extLst>
      <p:ext uri="{BB962C8B-B14F-4D97-AF65-F5344CB8AC3E}">
        <p14:creationId xmlns:p14="http://schemas.microsoft.com/office/powerpoint/2010/main" val="676304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Managing the Sale Process</a:t>
            </a:r>
          </a:p>
        </p:txBody>
      </p:sp>
      <p:grpSp>
        <p:nvGrpSpPr>
          <p:cNvPr id="3" name="Group 2">
            <a:extLst>
              <a:ext uri="{FF2B5EF4-FFF2-40B4-BE49-F238E27FC236}">
                <a16:creationId xmlns:a16="http://schemas.microsoft.com/office/drawing/2014/main" id="{33322512-B409-4CA8-A1AE-E5671479E73E}"/>
              </a:ext>
            </a:extLst>
          </p:cNvPr>
          <p:cNvGrpSpPr/>
          <p:nvPr/>
        </p:nvGrpSpPr>
        <p:grpSpPr>
          <a:xfrm>
            <a:off x="685801" y="1645920"/>
            <a:ext cx="8686799" cy="4338679"/>
            <a:chOff x="685801" y="1737954"/>
            <a:chExt cx="8686799" cy="4338679"/>
          </a:xfrm>
        </p:grpSpPr>
        <p:grpSp>
          <p:nvGrpSpPr>
            <p:cNvPr id="2" name="Group 1">
              <a:extLst>
                <a:ext uri="{FF2B5EF4-FFF2-40B4-BE49-F238E27FC236}">
                  <a16:creationId xmlns:a16="http://schemas.microsoft.com/office/drawing/2014/main" id="{BBE8151C-EB59-4736-B132-4934155AC1FD}"/>
                </a:ext>
              </a:extLst>
            </p:cNvPr>
            <p:cNvGrpSpPr/>
            <p:nvPr/>
          </p:nvGrpSpPr>
          <p:grpSpPr>
            <a:xfrm>
              <a:off x="685801" y="1737954"/>
              <a:ext cx="8686799" cy="4338679"/>
              <a:chOff x="685801" y="1534467"/>
              <a:chExt cx="8686799" cy="4338679"/>
            </a:xfrm>
          </p:grpSpPr>
          <p:sp>
            <p:nvSpPr>
              <p:cNvPr id="24" name="TextBox 23">
                <a:extLst>
                  <a:ext uri="{FF2B5EF4-FFF2-40B4-BE49-F238E27FC236}">
                    <a16:creationId xmlns:a16="http://schemas.microsoft.com/office/drawing/2014/main" id="{BF2FA383-A464-42F5-BFEC-E0F1DD17B7C7}"/>
                  </a:ext>
                </a:extLst>
              </p:cNvPr>
              <p:cNvSpPr txBox="1"/>
              <p:nvPr/>
            </p:nvSpPr>
            <p:spPr>
              <a:xfrm>
                <a:off x="685801" y="1534467"/>
                <a:ext cx="4114800" cy="259449"/>
              </a:xfrm>
              <a:prstGeom prst="rect">
                <a:avLst/>
              </a:prstGeom>
              <a:noFill/>
            </p:spPr>
            <p:txBody>
              <a:bodyPr wrap="square" lIns="0" tIns="0" rIns="0" bIns="0" rtlCol="0" anchor="ctr" anchorCtr="0">
                <a:noAutofit/>
              </a:bodyPr>
              <a:lstStyle/>
              <a:p>
                <a:pPr algn="ctr"/>
                <a:r>
                  <a:rPr lang="en-US" sz="1600" dirty="0">
                    <a:solidFill>
                      <a:srgbClr val="00A0DD"/>
                    </a:solidFill>
                    <a:latin typeface="Segoe UI" panose="020B0502040204020203" pitchFamily="34" charset="0"/>
                    <a:ea typeface="Tahoma" panose="020B0604030504040204" pitchFamily="34" charset="0"/>
                    <a:cs typeface="Segoe UI" panose="020B0502040204020203" pitchFamily="34" charset="0"/>
                  </a:rPr>
                  <a:t>4-8 Weeks</a:t>
                </a:r>
              </a:p>
            </p:txBody>
          </p:sp>
          <p:sp>
            <p:nvSpPr>
              <p:cNvPr id="28" name="TextBox 27">
                <a:extLst>
                  <a:ext uri="{FF2B5EF4-FFF2-40B4-BE49-F238E27FC236}">
                    <a16:creationId xmlns:a16="http://schemas.microsoft.com/office/drawing/2014/main" id="{55E72EEA-AD02-46A5-8EA4-8498F053E295}"/>
                  </a:ext>
                </a:extLst>
              </p:cNvPr>
              <p:cNvSpPr txBox="1"/>
              <p:nvPr/>
            </p:nvSpPr>
            <p:spPr>
              <a:xfrm>
                <a:off x="5257800" y="1534467"/>
                <a:ext cx="4114800" cy="259449"/>
              </a:xfrm>
              <a:prstGeom prst="rect">
                <a:avLst/>
              </a:prstGeom>
              <a:noFill/>
            </p:spPr>
            <p:txBody>
              <a:bodyPr wrap="square" lIns="0" tIns="0" rIns="0" bIns="0" rtlCol="0" anchor="ctr" anchorCtr="0">
                <a:noAutofit/>
              </a:bodyPr>
              <a:lstStyle/>
              <a:p>
                <a:pPr algn="ctr"/>
                <a:r>
                  <a:rPr lang="en-US" sz="1600" dirty="0">
                    <a:solidFill>
                      <a:srgbClr val="00A0DD"/>
                    </a:solidFill>
                    <a:latin typeface="Segoe UI" panose="020B0502040204020203" pitchFamily="34" charset="0"/>
                    <a:ea typeface="Tahoma" panose="020B0604030504040204" pitchFamily="34" charset="0"/>
                    <a:cs typeface="Segoe UI" panose="020B0502040204020203" pitchFamily="34" charset="0"/>
                  </a:rPr>
                  <a:t>8-12 Weeks</a:t>
                </a:r>
              </a:p>
            </p:txBody>
          </p:sp>
          <p:sp>
            <p:nvSpPr>
              <p:cNvPr id="29" name="TextBox 28">
                <a:extLst>
                  <a:ext uri="{FF2B5EF4-FFF2-40B4-BE49-F238E27FC236}">
                    <a16:creationId xmlns:a16="http://schemas.microsoft.com/office/drawing/2014/main" id="{4F868CAE-0557-4795-80C4-3087A810BB6D}"/>
                  </a:ext>
                </a:extLst>
              </p:cNvPr>
              <p:cNvSpPr txBox="1"/>
              <p:nvPr/>
            </p:nvSpPr>
            <p:spPr>
              <a:xfrm>
                <a:off x="5257800" y="2723936"/>
                <a:ext cx="4114800" cy="3149210"/>
              </a:xfrm>
              <a:prstGeom prst="rect">
                <a:avLst/>
              </a:prstGeom>
              <a:noFill/>
            </p:spPr>
            <p:txBody>
              <a:bodyPr wrap="square" lIns="91440" tIns="0" rIns="91440" bIns="0" rtlCol="0" anchor="t">
                <a:noAutofit/>
              </a:bodyPr>
              <a:lstStyle/>
              <a:p>
                <a:pPr marL="285750" indent="-285750">
                  <a:spcAft>
                    <a:spcPts val="1200"/>
                  </a:spcAft>
                  <a:buClr>
                    <a:srgbClr val="005DA6"/>
                  </a:buClr>
                  <a:buFont typeface="Arial" panose="020B0604020202020204" pitchFamily="34" charset="0"/>
                  <a:buChar char="•"/>
                </a:pPr>
                <a:r>
                  <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rPr>
                  <a:t>Send teasers / letters to potential buyers</a:t>
                </a:r>
              </a:p>
              <a:p>
                <a:pPr marL="285750" indent="-285750">
                  <a:spcAft>
                    <a:spcPts val="1200"/>
                  </a:spcAft>
                  <a:buClr>
                    <a:srgbClr val="005DA6"/>
                  </a:buClr>
                  <a:buFont typeface="Arial" panose="020B0604020202020204" pitchFamily="34" charset="0"/>
                  <a:buChar char="•"/>
                </a:pPr>
                <a:r>
                  <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rPr>
                  <a:t>Executive confidentiality agreements</a:t>
                </a:r>
              </a:p>
              <a:p>
                <a:pPr marL="285750" indent="-285750">
                  <a:spcAft>
                    <a:spcPts val="1200"/>
                  </a:spcAft>
                  <a:buClr>
                    <a:srgbClr val="005DA6"/>
                  </a:buClr>
                  <a:buFont typeface="Arial" panose="020B0604020202020204" pitchFamily="34" charset="0"/>
                  <a:buChar char="•"/>
                </a:pPr>
                <a:r>
                  <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rPr>
                  <a:t>Distribute CIM to approved potential buyers</a:t>
                </a:r>
              </a:p>
              <a:p>
                <a:pPr marL="285750" indent="-285750">
                  <a:spcAft>
                    <a:spcPts val="1200"/>
                  </a:spcAft>
                  <a:buClr>
                    <a:srgbClr val="005DA6"/>
                  </a:buClr>
                  <a:buFont typeface="Arial" panose="020B0604020202020204" pitchFamily="34" charset="0"/>
                  <a:buChar char="•"/>
                </a:pPr>
                <a:r>
                  <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rPr>
                  <a:t>Reassess buyers’ interest</a:t>
                </a:r>
              </a:p>
              <a:p>
                <a:pPr marL="285750" indent="-285750">
                  <a:spcAft>
                    <a:spcPts val="1200"/>
                  </a:spcAft>
                  <a:buClr>
                    <a:srgbClr val="005DA6"/>
                  </a:buClr>
                  <a:buFont typeface="Arial" panose="020B0604020202020204" pitchFamily="34" charset="0"/>
                  <a:buChar char="•"/>
                </a:pPr>
                <a:r>
                  <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rPr>
                  <a:t>Host management presentations and site tours</a:t>
                </a:r>
              </a:p>
              <a:p>
                <a:pPr marL="285750" indent="-285750">
                  <a:spcAft>
                    <a:spcPts val="1200"/>
                  </a:spcAft>
                  <a:buClr>
                    <a:srgbClr val="005DA6"/>
                  </a:buClr>
                  <a:buFont typeface="Arial" panose="020B0604020202020204" pitchFamily="34" charset="0"/>
                  <a:buChar char="•"/>
                </a:pPr>
                <a:r>
                  <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rPr>
                  <a:t>Arrange for supplemental information to be provided to buyers</a:t>
                </a:r>
              </a:p>
              <a:p>
                <a:pPr marL="285750" indent="-285750">
                  <a:spcAft>
                    <a:spcPts val="1200"/>
                  </a:spcAft>
                  <a:buClr>
                    <a:srgbClr val="005DA6"/>
                  </a:buClr>
                  <a:buFont typeface="Arial" panose="020B0604020202020204" pitchFamily="34" charset="0"/>
                  <a:buChar char="•"/>
                </a:pPr>
                <a:endPar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endParaRPr>
              </a:p>
            </p:txBody>
          </p:sp>
          <p:sp>
            <p:nvSpPr>
              <p:cNvPr id="30" name="TextBox 29">
                <a:extLst>
                  <a:ext uri="{FF2B5EF4-FFF2-40B4-BE49-F238E27FC236}">
                    <a16:creationId xmlns:a16="http://schemas.microsoft.com/office/drawing/2014/main" id="{E61D6103-C7DB-4FA7-9479-2BB82558EC9F}"/>
                  </a:ext>
                </a:extLst>
              </p:cNvPr>
              <p:cNvSpPr txBox="1"/>
              <p:nvPr/>
            </p:nvSpPr>
            <p:spPr>
              <a:xfrm>
                <a:off x="706886" y="2724980"/>
                <a:ext cx="4114800" cy="2534729"/>
              </a:xfrm>
              <a:prstGeom prst="rect">
                <a:avLst/>
              </a:prstGeom>
              <a:noFill/>
            </p:spPr>
            <p:txBody>
              <a:bodyPr wrap="square" lIns="91440" tIns="0" rIns="91440" bIns="0" rtlCol="0" anchor="t">
                <a:noAutofit/>
              </a:bodyPr>
              <a:lstStyle/>
              <a:p>
                <a:pPr marL="285750" indent="-285750">
                  <a:spcAft>
                    <a:spcPts val="1200"/>
                  </a:spcAft>
                  <a:buClr>
                    <a:srgbClr val="005DA6"/>
                  </a:buClr>
                  <a:buFont typeface="Arial" panose="020B0604020202020204" pitchFamily="34" charset="0"/>
                  <a:buChar char="•"/>
                </a:pPr>
                <a:r>
                  <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rPr>
                  <a:t>Prepare CIM for distribution to potential buyers</a:t>
                </a:r>
              </a:p>
              <a:p>
                <a:pPr marL="285750" indent="-285750">
                  <a:spcAft>
                    <a:spcPts val="1200"/>
                  </a:spcAft>
                  <a:buClr>
                    <a:srgbClr val="005DA6"/>
                  </a:buClr>
                  <a:buFont typeface="Arial" panose="020B0604020202020204" pitchFamily="34" charset="0"/>
                  <a:buChar char="•"/>
                </a:pPr>
                <a:r>
                  <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rPr>
                  <a:t>Prepare teaser and cover letter to market to potential buyers</a:t>
                </a:r>
              </a:p>
              <a:p>
                <a:pPr marL="285750" indent="-285750">
                  <a:spcAft>
                    <a:spcPts val="1200"/>
                  </a:spcAft>
                  <a:buClr>
                    <a:srgbClr val="005DA6"/>
                  </a:buClr>
                  <a:buFont typeface="Arial" panose="020B0604020202020204" pitchFamily="34" charset="0"/>
                  <a:buChar char="•"/>
                </a:pPr>
                <a:r>
                  <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rPr>
                  <a:t>Prepare buyer list</a:t>
                </a:r>
              </a:p>
              <a:p>
                <a:pPr marL="285750" indent="-285750">
                  <a:spcAft>
                    <a:spcPts val="1200"/>
                  </a:spcAft>
                  <a:buClr>
                    <a:srgbClr val="005DA6"/>
                  </a:buClr>
                  <a:buFont typeface="Arial" panose="020B0604020202020204" pitchFamily="34" charset="0"/>
                  <a:buChar char="•"/>
                </a:pPr>
                <a:r>
                  <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rPr>
                  <a:t>If not previously conducted, prepare financial plan regarding historical adjustments and projections</a:t>
                </a:r>
              </a:p>
              <a:p>
                <a:pPr marL="285750" indent="-285750">
                  <a:spcAft>
                    <a:spcPts val="1200"/>
                  </a:spcAft>
                  <a:buClr>
                    <a:srgbClr val="005DA6"/>
                  </a:buClr>
                  <a:buFont typeface="Arial" panose="020B0604020202020204" pitchFamily="34" charset="0"/>
                  <a:buChar char="•"/>
                </a:pPr>
                <a:r>
                  <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rPr>
                  <a:t>Formulate thorough market overview, including competition analysis and trends</a:t>
                </a:r>
              </a:p>
              <a:p>
                <a:pPr marL="285750" indent="-285750">
                  <a:spcAft>
                    <a:spcPts val="1200"/>
                  </a:spcAft>
                  <a:buClr>
                    <a:srgbClr val="005DA6"/>
                  </a:buClr>
                  <a:buFont typeface="Arial" panose="020B0604020202020204" pitchFamily="34" charset="0"/>
                  <a:buChar char="•"/>
                </a:pPr>
                <a:r>
                  <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rPr>
                  <a:t>Begin populating data room</a:t>
                </a:r>
              </a:p>
              <a:p>
                <a:pPr marL="285750" indent="-285750">
                  <a:spcAft>
                    <a:spcPts val="1200"/>
                  </a:spcAft>
                  <a:buClr>
                    <a:srgbClr val="005DA6"/>
                  </a:buClr>
                  <a:buFont typeface="Arial" panose="020B0604020202020204" pitchFamily="34" charset="0"/>
                  <a:buChar char="•"/>
                </a:pPr>
                <a:endPar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endParaRPr>
              </a:p>
            </p:txBody>
          </p:sp>
          <p:sp>
            <p:nvSpPr>
              <p:cNvPr id="31" name="Rectangle 30">
                <a:extLst>
                  <a:ext uri="{FF2B5EF4-FFF2-40B4-BE49-F238E27FC236}">
                    <a16:creationId xmlns:a16="http://schemas.microsoft.com/office/drawing/2014/main" id="{D9DA9DE8-00F5-4BAE-8FCC-BEE267873A96}"/>
                  </a:ext>
                </a:extLst>
              </p:cNvPr>
              <p:cNvSpPr/>
              <p:nvPr/>
            </p:nvSpPr>
            <p:spPr>
              <a:xfrm>
                <a:off x="5257800" y="1997549"/>
                <a:ext cx="4114800" cy="520876"/>
              </a:xfrm>
              <a:prstGeom prst="rect">
                <a:avLst/>
              </a:prstGeom>
              <a:solidFill>
                <a:srgbClr val="005D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Tahoma" panose="020B0604030504040204" pitchFamily="34" charset="0"/>
                    <a:cs typeface="Segoe UI" panose="020B0502040204020203" pitchFamily="34" charset="0"/>
                  </a:rPr>
                  <a:t>Marketing</a:t>
                </a:r>
              </a:p>
            </p:txBody>
          </p:sp>
          <p:sp>
            <p:nvSpPr>
              <p:cNvPr id="32" name="Rectangle 31">
                <a:extLst>
                  <a:ext uri="{FF2B5EF4-FFF2-40B4-BE49-F238E27FC236}">
                    <a16:creationId xmlns:a16="http://schemas.microsoft.com/office/drawing/2014/main" id="{170CC29B-E31E-497B-B6F4-345A05730C89}"/>
                  </a:ext>
                </a:extLst>
              </p:cNvPr>
              <p:cNvSpPr/>
              <p:nvPr/>
            </p:nvSpPr>
            <p:spPr>
              <a:xfrm>
                <a:off x="706886" y="1997549"/>
                <a:ext cx="4114800" cy="520876"/>
              </a:xfrm>
              <a:prstGeom prst="rect">
                <a:avLst/>
              </a:prstGeom>
              <a:solidFill>
                <a:srgbClr val="005D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Tahoma" panose="020B0604030504040204" pitchFamily="34" charset="0"/>
                    <a:cs typeface="Segoe UI" panose="020B0502040204020203" pitchFamily="34" charset="0"/>
                  </a:rPr>
                  <a:t>Pre-Marketing</a:t>
                </a:r>
              </a:p>
            </p:txBody>
          </p:sp>
        </p:grpSp>
        <p:sp>
          <p:nvSpPr>
            <p:cNvPr id="38" name="Right Arrow 76">
              <a:extLst>
                <a:ext uri="{FF2B5EF4-FFF2-40B4-BE49-F238E27FC236}">
                  <a16:creationId xmlns:a16="http://schemas.microsoft.com/office/drawing/2014/main" id="{246C4F3A-2015-4515-9A02-636C5AECCE1F}"/>
                </a:ext>
              </a:extLst>
            </p:cNvPr>
            <p:cNvSpPr/>
            <p:nvPr/>
          </p:nvSpPr>
          <p:spPr>
            <a:xfrm>
              <a:off x="4629150" y="2057400"/>
              <a:ext cx="973916" cy="796436"/>
            </a:xfrm>
            <a:prstGeom prst="rightArrow">
              <a:avLst/>
            </a:prstGeom>
            <a:solidFill>
              <a:srgbClr val="00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otham" panose="02000504050000020004" pitchFamily="2" charset="0"/>
              </a:endParaRPr>
            </a:p>
          </p:txBody>
        </p:sp>
      </p:grpSp>
      <p:sp>
        <p:nvSpPr>
          <p:cNvPr id="14" name="Rectangle 13">
            <a:extLst>
              <a:ext uri="{FF2B5EF4-FFF2-40B4-BE49-F238E27FC236}">
                <a16:creationId xmlns:a16="http://schemas.microsoft.com/office/drawing/2014/main" id="{8E0FA5C7-5966-4073-A84E-F76E26E60A38}"/>
              </a:ext>
            </a:extLst>
          </p:cNvPr>
          <p:cNvSpPr/>
          <p:nvPr/>
        </p:nvSpPr>
        <p:spPr>
          <a:xfrm>
            <a:off x="804672" y="7133905"/>
            <a:ext cx="5824728" cy="184666"/>
          </a:xfrm>
          <a:prstGeom prst="rect">
            <a:avLst/>
          </a:prstGeom>
        </p:spPr>
        <p:txBody>
          <a:bodyPr wrap="square" lIns="0" tIns="0" rIns="0" bIns="0">
            <a:spAutoFit/>
          </a:bodyPr>
          <a:lstStyle/>
          <a:p>
            <a:r>
              <a:rPr lang="en-US" sz="1200" i="1" dirty="0">
                <a:solidFill>
                  <a:srgbClr val="585858"/>
                </a:solidFill>
              </a:rPr>
              <a:t>Time frames are approximations.</a:t>
            </a:r>
          </a:p>
        </p:txBody>
      </p:sp>
    </p:spTree>
    <p:extLst>
      <p:ext uri="{BB962C8B-B14F-4D97-AF65-F5344CB8AC3E}">
        <p14:creationId xmlns:p14="http://schemas.microsoft.com/office/powerpoint/2010/main" val="4272554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Managing the Sale Process</a:t>
            </a:r>
          </a:p>
        </p:txBody>
      </p:sp>
      <p:grpSp>
        <p:nvGrpSpPr>
          <p:cNvPr id="3" name="Group 2">
            <a:extLst>
              <a:ext uri="{FF2B5EF4-FFF2-40B4-BE49-F238E27FC236}">
                <a16:creationId xmlns:a16="http://schemas.microsoft.com/office/drawing/2014/main" id="{F387DB8E-DFD7-4030-9DEF-137E4A05A2E6}"/>
              </a:ext>
            </a:extLst>
          </p:cNvPr>
          <p:cNvGrpSpPr/>
          <p:nvPr/>
        </p:nvGrpSpPr>
        <p:grpSpPr>
          <a:xfrm>
            <a:off x="685801" y="1645920"/>
            <a:ext cx="8686799" cy="4338679"/>
            <a:chOff x="685801" y="1737954"/>
            <a:chExt cx="8686799" cy="4338679"/>
          </a:xfrm>
        </p:grpSpPr>
        <p:sp>
          <p:nvSpPr>
            <p:cNvPr id="24" name="TextBox 23">
              <a:extLst>
                <a:ext uri="{FF2B5EF4-FFF2-40B4-BE49-F238E27FC236}">
                  <a16:creationId xmlns:a16="http://schemas.microsoft.com/office/drawing/2014/main" id="{BF2FA383-A464-42F5-BFEC-E0F1DD17B7C7}"/>
                </a:ext>
              </a:extLst>
            </p:cNvPr>
            <p:cNvSpPr txBox="1"/>
            <p:nvPr/>
          </p:nvSpPr>
          <p:spPr>
            <a:xfrm>
              <a:off x="685801" y="1737954"/>
              <a:ext cx="4114800" cy="259449"/>
            </a:xfrm>
            <a:prstGeom prst="rect">
              <a:avLst/>
            </a:prstGeom>
            <a:noFill/>
          </p:spPr>
          <p:txBody>
            <a:bodyPr wrap="square" lIns="0" tIns="0" rIns="0" bIns="0" rtlCol="0" anchor="ctr" anchorCtr="0">
              <a:noAutofit/>
            </a:bodyPr>
            <a:lstStyle/>
            <a:p>
              <a:pPr algn="ctr"/>
              <a:r>
                <a:rPr lang="en-US" sz="1600" dirty="0">
                  <a:solidFill>
                    <a:srgbClr val="00A0DD"/>
                  </a:solidFill>
                  <a:latin typeface="Segoe UI" panose="020B0502040204020203" pitchFamily="34" charset="0"/>
                  <a:ea typeface="Tahoma" panose="020B0604030504040204" pitchFamily="34" charset="0"/>
                  <a:cs typeface="Segoe UI" panose="020B0502040204020203" pitchFamily="34" charset="0"/>
                </a:rPr>
                <a:t>6-12 Weeks</a:t>
              </a:r>
            </a:p>
          </p:txBody>
        </p:sp>
        <p:sp>
          <p:nvSpPr>
            <p:cNvPr id="28" name="TextBox 27">
              <a:extLst>
                <a:ext uri="{FF2B5EF4-FFF2-40B4-BE49-F238E27FC236}">
                  <a16:creationId xmlns:a16="http://schemas.microsoft.com/office/drawing/2014/main" id="{55E72EEA-AD02-46A5-8EA4-8498F053E295}"/>
                </a:ext>
              </a:extLst>
            </p:cNvPr>
            <p:cNvSpPr txBox="1"/>
            <p:nvPr/>
          </p:nvSpPr>
          <p:spPr>
            <a:xfrm>
              <a:off x="5257800" y="1737954"/>
              <a:ext cx="4114800" cy="259449"/>
            </a:xfrm>
            <a:prstGeom prst="rect">
              <a:avLst/>
            </a:prstGeom>
            <a:noFill/>
          </p:spPr>
          <p:txBody>
            <a:bodyPr wrap="square" lIns="0" tIns="0" rIns="0" bIns="0" rtlCol="0" anchor="ctr" anchorCtr="0">
              <a:noAutofit/>
            </a:bodyPr>
            <a:lstStyle/>
            <a:p>
              <a:pPr algn="ctr"/>
              <a:r>
                <a:rPr lang="en-US" sz="1600" dirty="0">
                  <a:solidFill>
                    <a:srgbClr val="00A0DD"/>
                  </a:solidFill>
                  <a:latin typeface="Segoe UI" panose="020B0502040204020203" pitchFamily="34" charset="0"/>
                  <a:ea typeface="Tahoma" panose="020B0604030504040204" pitchFamily="34" charset="0"/>
                  <a:cs typeface="Segoe UI" panose="020B0502040204020203" pitchFamily="34" charset="0"/>
                </a:rPr>
                <a:t>8-12 Weeks</a:t>
              </a:r>
            </a:p>
          </p:txBody>
        </p:sp>
        <p:sp>
          <p:nvSpPr>
            <p:cNvPr id="29" name="TextBox 28">
              <a:extLst>
                <a:ext uri="{FF2B5EF4-FFF2-40B4-BE49-F238E27FC236}">
                  <a16:creationId xmlns:a16="http://schemas.microsoft.com/office/drawing/2014/main" id="{4F868CAE-0557-4795-80C4-3087A810BB6D}"/>
                </a:ext>
              </a:extLst>
            </p:cNvPr>
            <p:cNvSpPr txBox="1"/>
            <p:nvPr/>
          </p:nvSpPr>
          <p:spPr>
            <a:xfrm>
              <a:off x="5257800" y="2927423"/>
              <a:ext cx="4114800" cy="3149210"/>
            </a:xfrm>
            <a:prstGeom prst="rect">
              <a:avLst/>
            </a:prstGeom>
            <a:noFill/>
          </p:spPr>
          <p:txBody>
            <a:bodyPr wrap="square" lIns="91440" tIns="0" rIns="91440" bIns="0" rtlCol="0" anchor="t">
              <a:noAutofit/>
            </a:bodyPr>
            <a:lstStyle/>
            <a:p>
              <a:pPr marL="285750" indent="-285750">
                <a:spcAft>
                  <a:spcPts val="1200"/>
                </a:spcAft>
                <a:buClr>
                  <a:srgbClr val="005DA6"/>
                </a:buClr>
                <a:buFont typeface="Arial" panose="020B0604020202020204" pitchFamily="34" charset="0"/>
                <a:buChar char="•"/>
              </a:pPr>
              <a:r>
                <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rPr>
                <a:t>Provide full data room access to buyer</a:t>
              </a:r>
            </a:p>
            <a:p>
              <a:pPr marL="285750" indent="-285750">
                <a:spcAft>
                  <a:spcPts val="1200"/>
                </a:spcAft>
                <a:buClr>
                  <a:srgbClr val="005DA6"/>
                </a:buClr>
                <a:buFont typeface="Arial" panose="020B0604020202020204" pitchFamily="34" charset="0"/>
                <a:buChar char="•"/>
              </a:pPr>
              <a:r>
                <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rPr>
                <a:t>Develop due diligence schedule and timeline</a:t>
              </a:r>
            </a:p>
            <a:p>
              <a:pPr marL="285750" indent="-285750">
                <a:spcAft>
                  <a:spcPts val="1200"/>
                </a:spcAft>
                <a:buClr>
                  <a:srgbClr val="005DA6"/>
                </a:buClr>
                <a:buFont typeface="Arial" panose="020B0604020202020204" pitchFamily="34" charset="0"/>
                <a:buChar char="•"/>
              </a:pPr>
              <a:r>
                <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rPr>
                <a:t>Coordinate on-site visits</a:t>
              </a:r>
            </a:p>
            <a:p>
              <a:pPr marL="285750" indent="-285750">
                <a:spcAft>
                  <a:spcPts val="1200"/>
                </a:spcAft>
                <a:buClr>
                  <a:srgbClr val="005DA6"/>
                </a:buClr>
                <a:buFont typeface="Arial" panose="020B0604020202020204" pitchFamily="34" charset="0"/>
                <a:buChar char="•"/>
              </a:pPr>
              <a:r>
                <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rPr>
                <a:t>Negotiate purchase agreement and other legal documents</a:t>
              </a:r>
            </a:p>
            <a:p>
              <a:pPr marL="285750" indent="-285750">
                <a:spcAft>
                  <a:spcPts val="1200"/>
                </a:spcAft>
                <a:buClr>
                  <a:srgbClr val="005DA6"/>
                </a:buClr>
                <a:buFont typeface="Arial" panose="020B0604020202020204" pitchFamily="34" charset="0"/>
                <a:buChar char="•"/>
              </a:pPr>
              <a:r>
                <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rPr>
                <a:t>Obtain necessary approvals and execute legal documentation</a:t>
              </a:r>
            </a:p>
            <a:p>
              <a:pPr marL="285750" indent="-285750">
                <a:spcAft>
                  <a:spcPts val="1200"/>
                </a:spcAft>
                <a:buClr>
                  <a:srgbClr val="005DA6"/>
                </a:buClr>
                <a:buFont typeface="Arial" panose="020B0604020202020204" pitchFamily="34" charset="0"/>
                <a:buChar char="•"/>
              </a:pPr>
              <a:r>
                <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rPr>
                <a:t>Receive consideration and close transaction</a:t>
              </a:r>
            </a:p>
            <a:p>
              <a:pPr marL="285750" indent="-285750">
                <a:spcAft>
                  <a:spcPts val="1200"/>
                </a:spcAft>
                <a:buClr>
                  <a:srgbClr val="005DA6"/>
                </a:buClr>
                <a:buFont typeface="Arial" panose="020B0604020202020204" pitchFamily="34" charset="0"/>
                <a:buChar char="•"/>
              </a:pPr>
              <a:r>
                <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rPr>
                <a:t>Make public announcement, if desired</a:t>
              </a:r>
            </a:p>
            <a:p>
              <a:pPr marL="285750" indent="-285750">
                <a:spcAft>
                  <a:spcPts val="1200"/>
                </a:spcAft>
                <a:buClr>
                  <a:srgbClr val="005DA6"/>
                </a:buClr>
                <a:buFont typeface="Arial" panose="020B0604020202020204" pitchFamily="34" charset="0"/>
                <a:buChar char="•"/>
              </a:pPr>
              <a:endPar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endParaRPr>
            </a:p>
            <a:p>
              <a:pPr marL="285750" indent="-285750">
                <a:spcAft>
                  <a:spcPts val="1200"/>
                </a:spcAft>
                <a:buClr>
                  <a:srgbClr val="005DA6"/>
                </a:buClr>
                <a:buFont typeface="Arial" panose="020B0604020202020204" pitchFamily="34" charset="0"/>
                <a:buChar char="•"/>
              </a:pPr>
              <a:endPar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endParaRPr>
            </a:p>
          </p:txBody>
        </p:sp>
        <p:sp>
          <p:nvSpPr>
            <p:cNvPr id="30" name="TextBox 29">
              <a:extLst>
                <a:ext uri="{FF2B5EF4-FFF2-40B4-BE49-F238E27FC236}">
                  <a16:creationId xmlns:a16="http://schemas.microsoft.com/office/drawing/2014/main" id="{E61D6103-C7DB-4FA7-9479-2BB82558EC9F}"/>
                </a:ext>
              </a:extLst>
            </p:cNvPr>
            <p:cNvSpPr txBox="1"/>
            <p:nvPr/>
          </p:nvSpPr>
          <p:spPr>
            <a:xfrm>
              <a:off x="706886" y="2928467"/>
              <a:ext cx="4114800" cy="2534729"/>
            </a:xfrm>
            <a:prstGeom prst="rect">
              <a:avLst/>
            </a:prstGeom>
            <a:noFill/>
          </p:spPr>
          <p:txBody>
            <a:bodyPr wrap="square" lIns="91440" tIns="0" rIns="91440" bIns="0" rtlCol="0" anchor="t">
              <a:noAutofit/>
            </a:bodyPr>
            <a:lstStyle/>
            <a:p>
              <a:pPr marL="285750" indent="-285750">
                <a:spcAft>
                  <a:spcPts val="1200"/>
                </a:spcAft>
                <a:buClr>
                  <a:srgbClr val="005DA6"/>
                </a:buClr>
                <a:buFont typeface="Arial" panose="020B0604020202020204" pitchFamily="34" charset="0"/>
                <a:buChar char="•"/>
              </a:pPr>
              <a:r>
                <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rPr>
                <a:t>Review and analyze letters of intent</a:t>
              </a:r>
            </a:p>
            <a:p>
              <a:pPr marL="285750" indent="-285750">
                <a:spcAft>
                  <a:spcPts val="1200"/>
                </a:spcAft>
                <a:buClr>
                  <a:srgbClr val="005DA6"/>
                </a:buClr>
                <a:buFont typeface="Arial" panose="020B0604020202020204" pitchFamily="34" charset="0"/>
                <a:buChar char="•"/>
              </a:pPr>
              <a:r>
                <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rPr>
                <a:t>Assess levels of interest, consider contingencies and formulate negotiation strategy</a:t>
              </a:r>
            </a:p>
            <a:p>
              <a:pPr marL="285750" indent="-285750">
                <a:spcAft>
                  <a:spcPts val="1200"/>
                </a:spcAft>
                <a:buClr>
                  <a:srgbClr val="005DA6"/>
                </a:buClr>
                <a:buFont typeface="Arial" panose="020B0604020202020204" pitchFamily="34" charset="0"/>
                <a:buChar char="•"/>
              </a:pPr>
              <a:r>
                <a:rPr lang="en-US" sz="1600" dirty="0">
                  <a:solidFill>
                    <a:srgbClr val="585858"/>
                  </a:solidFill>
                  <a:latin typeface="Segoe UI" panose="020B0502040204020203" pitchFamily="34" charset="0"/>
                  <a:ea typeface="Tahoma" panose="020B0604030504040204" pitchFamily="34" charset="0"/>
                  <a:cs typeface="Segoe UI" panose="020B0502040204020203" pitchFamily="34" charset="0"/>
                </a:rPr>
                <a:t>Execute final letter of intent</a:t>
              </a:r>
            </a:p>
          </p:txBody>
        </p:sp>
        <p:sp>
          <p:nvSpPr>
            <p:cNvPr id="31" name="Rectangle 30">
              <a:extLst>
                <a:ext uri="{FF2B5EF4-FFF2-40B4-BE49-F238E27FC236}">
                  <a16:creationId xmlns:a16="http://schemas.microsoft.com/office/drawing/2014/main" id="{D9DA9DE8-00F5-4BAE-8FCC-BEE267873A96}"/>
                </a:ext>
              </a:extLst>
            </p:cNvPr>
            <p:cNvSpPr/>
            <p:nvPr/>
          </p:nvSpPr>
          <p:spPr>
            <a:xfrm>
              <a:off x="5257800" y="2201036"/>
              <a:ext cx="4114800" cy="520876"/>
            </a:xfrm>
            <a:prstGeom prst="rect">
              <a:avLst/>
            </a:prstGeom>
            <a:solidFill>
              <a:srgbClr val="005D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Tahoma" panose="020B0604030504040204" pitchFamily="34" charset="0"/>
                  <a:cs typeface="Segoe UI" panose="020B0502040204020203" pitchFamily="34" charset="0"/>
                </a:rPr>
                <a:t>Due Diligence &amp; Closing</a:t>
              </a:r>
            </a:p>
          </p:txBody>
        </p:sp>
        <p:sp>
          <p:nvSpPr>
            <p:cNvPr id="32" name="Rectangle 31">
              <a:extLst>
                <a:ext uri="{FF2B5EF4-FFF2-40B4-BE49-F238E27FC236}">
                  <a16:creationId xmlns:a16="http://schemas.microsoft.com/office/drawing/2014/main" id="{170CC29B-E31E-497B-B6F4-345A05730C89}"/>
                </a:ext>
              </a:extLst>
            </p:cNvPr>
            <p:cNvSpPr/>
            <p:nvPr/>
          </p:nvSpPr>
          <p:spPr>
            <a:xfrm>
              <a:off x="706886" y="2201036"/>
              <a:ext cx="4114800" cy="520876"/>
            </a:xfrm>
            <a:prstGeom prst="rect">
              <a:avLst/>
            </a:prstGeom>
            <a:solidFill>
              <a:srgbClr val="005D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Segoe UI" panose="020B0502040204020203" pitchFamily="34" charset="0"/>
                  <a:ea typeface="Tahoma" panose="020B0604030504040204" pitchFamily="34" charset="0"/>
                  <a:cs typeface="Segoe UI" panose="020B0502040204020203" pitchFamily="34" charset="0"/>
                </a:rPr>
                <a:t>Proposal Evaluation</a:t>
              </a:r>
            </a:p>
          </p:txBody>
        </p:sp>
        <p:sp>
          <p:nvSpPr>
            <p:cNvPr id="38" name="Right Arrow 76">
              <a:extLst>
                <a:ext uri="{FF2B5EF4-FFF2-40B4-BE49-F238E27FC236}">
                  <a16:creationId xmlns:a16="http://schemas.microsoft.com/office/drawing/2014/main" id="{246C4F3A-2015-4515-9A02-636C5AECCE1F}"/>
                </a:ext>
              </a:extLst>
            </p:cNvPr>
            <p:cNvSpPr/>
            <p:nvPr/>
          </p:nvSpPr>
          <p:spPr>
            <a:xfrm>
              <a:off x="4629150" y="2057400"/>
              <a:ext cx="973916" cy="796436"/>
            </a:xfrm>
            <a:prstGeom prst="rightArrow">
              <a:avLst/>
            </a:prstGeom>
            <a:solidFill>
              <a:srgbClr val="00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otham" panose="02000504050000020004" pitchFamily="2" charset="0"/>
              </a:endParaRPr>
            </a:p>
          </p:txBody>
        </p:sp>
      </p:grpSp>
      <p:sp>
        <p:nvSpPr>
          <p:cNvPr id="12" name="Rectangle 11">
            <a:extLst>
              <a:ext uri="{FF2B5EF4-FFF2-40B4-BE49-F238E27FC236}">
                <a16:creationId xmlns:a16="http://schemas.microsoft.com/office/drawing/2014/main" id="{A39D7EFA-4985-452C-8C2A-DC4A25D77198}"/>
              </a:ext>
            </a:extLst>
          </p:cNvPr>
          <p:cNvSpPr/>
          <p:nvPr/>
        </p:nvSpPr>
        <p:spPr>
          <a:xfrm>
            <a:off x="804672" y="7133905"/>
            <a:ext cx="5824728" cy="184666"/>
          </a:xfrm>
          <a:prstGeom prst="rect">
            <a:avLst/>
          </a:prstGeom>
        </p:spPr>
        <p:txBody>
          <a:bodyPr wrap="square" lIns="0" tIns="0" rIns="0" bIns="0">
            <a:spAutoFit/>
          </a:bodyPr>
          <a:lstStyle/>
          <a:p>
            <a:r>
              <a:rPr lang="en-US" sz="1200" i="1" dirty="0">
                <a:solidFill>
                  <a:srgbClr val="585858"/>
                </a:solidFill>
              </a:rPr>
              <a:t>Time frames are approximations.</a:t>
            </a:r>
          </a:p>
        </p:txBody>
      </p:sp>
    </p:spTree>
    <p:extLst>
      <p:ext uri="{BB962C8B-B14F-4D97-AF65-F5344CB8AC3E}">
        <p14:creationId xmlns:p14="http://schemas.microsoft.com/office/powerpoint/2010/main" val="3087538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About Mariner Capital Advisors</a:t>
            </a:r>
          </a:p>
        </p:txBody>
      </p:sp>
      <p:sp>
        <p:nvSpPr>
          <p:cNvPr id="11" name="Rectangle 10">
            <a:extLst>
              <a:ext uri="{FF2B5EF4-FFF2-40B4-BE49-F238E27FC236}">
                <a16:creationId xmlns:a16="http://schemas.microsoft.com/office/drawing/2014/main" id="{852A152A-D28C-483F-8C11-CBADA6EF320D}"/>
              </a:ext>
            </a:extLst>
          </p:cNvPr>
          <p:cNvSpPr/>
          <p:nvPr/>
        </p:nvSpPr>
        <p:spPr>
          <a:xfrm>
            <a:off x="685800" y="1645920"/>
            <a:ext cx="7315200" cy="5082545"/>
          </a:xfrm>
          <a:prstGeom prst="rect">
            <a:avLst/>
          </a:prstGeom>
        </p:spPr>
        <p:txBody>
          <a:bodyPr wrap="square" lIns="0" tIns="0" rIns="0" bIns="0">
            <a:spAutoFit/>
          </a:bodyPr>
          <a:lstStyle/>
          <a:p>
            <a:pPr marL="233363" indent="-233363">
              <a:lnSpc>
                <a:spcPct val="110000"/>
              </a:lnSpc>
              <a:spcBef>
                <a:spcPts val="12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Core services</a:t>
            </a:r>
          </a:p>
          <a:p>
            <a:pPr marL="690563" lvl="1" indent="-233363">
              <a:lnSpc>
                <a:spcPct val="110000"/>
              </a:lnSpc>
              <a:spcBef>
                <a:spcPts val="12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Certified business valuations (50+ annually)</a:t>
            </a:r>
          </a:p>
          <a:p>
            <a:pPr marL="690563" lvl="1" indent="-233363">
              <a:lnSpc>
                <a:spcPct val="110000"/>
              </a:lnSpc>
              <a:spcBef>
                <a:spcPts val="12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Sell-side M&amp;A</a:t>
            </a:r>
          </a:p>
          <a:p>
            <a:pPr marL="690563" lvl="1" indent="-233363">
              <a:lnSpc>
                <a:spcPct val="110000"/>
              </a:lnSpc>
              <a:spcBef>
                <a:spcPts val="12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Buy-side M&amp;A</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Acquired by Mariner in 2014 to support wealth advisors and their business owner clients</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10-person team</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Positioned to assist middle market businesses relative to business brokers and bulge bracket investment banks</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Industry agnostic; clients range in size from $500,000 to $10 million in EBITDA</a:t>
            </a:r>
          </a:p>
        </p:txBody>
      </p:sp>
    </p:spTree>
    <p:extLst>
      <p:ext uri="{BB962C8B-B14F-4D97-AF65-F5344CB8AC3E}">
        <p14:creationId xmlns:p14="http://schemas.microsoft.com/office/powerpoint/2010/main" val="657489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Due Diligence Process Overview</a:t>
            </a:r>
          </a:p>
        </p:txBody>
      </p:sp>
      <p:graphicFrame>
        <p:nvGraphicFramePr>
          <p:cNvPr id="2" name="Table 2">
            <a:extLst>
              <a:ext uri="{FF2B5EF4-FFF2-40B4-BE49-F238E27FC236}">
                <a16:creationId xmlns:a16="http://schemas.microsoft.com/office/drawing/2014/main" id="{FCAEF9E2-2189-4ED7-9762-684C4E71D0AE}"/>
              </a:ext>
            </a:extLst>
          </p:cNvPr>
          <p:cNvGraphicFramePr>
            <a:graphicFrameLocks noGrp="1"/>
          </p:cNvGraphicFramePr>
          <p:nvPr>
            <p:extLst>
              <p:ext uri="{D42A27DB-BD31-4B8C-83A1-F6EECF244321}">
                <p14:modId xmlns:p14="http://schemas.microsoft.com/office/powerpoint/2010/main" val="3576906745"/>
              </p:ext>
            </p:extLst>
          </p:nvPr>
        </p:nvGraphicFramePr>
        <p:xfrm>
          <a:off x="685800" y="1645920"/>
          <a:ext cx="8686800" cy="5003800"/>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609861013"/>
                    </a:ext>
                  </a:extLst>
                </a:gridCol>
                <a:gridCol w="3619500">
                  <a:extLst>
                    <a:ext uri="{9D8B030D-6E8A-4147-A177-3AD203B41FA5}">
                      <a16:colId xmlns:a16="http://schemas.microsoft.com/office/drawing/2014/main" val="3073109945"/>
                    </a:ext>
                  </a:extLst>
                </a:gridCol>
                <a:gridCol w="1943100">
                  <a:extLst>
                    <a:ext uri="{9D8B030D-6E8A-4147-A177-3AD203B41FA5}">
                      <a16:colId xmlns:a16="http://schemas.microsoft.com/office/drawing/2014/main" val="2454978339"/>
                    </a:ext>
                  </a:extLst>
                </a:gridCol>
              </a:tblGrid>
              <a:tr h="370840">
                <a:tc>
                  <a:txBody>
                    <a:bodyPr/>
                    <a:lstStyle/>
                    <a:p>
                      <a:r>
                        <a:rPr lang="en-US" sz="1400" b="0" dirty="0">
                          <a:solidFill>
                            <a:srgbClr val="005DA6"/>
                          </a:solidFill>
                          <a:latin typeface="Segoe UI" panose="020B0502040204020203" pitchFamily="34" charset="0"/>
                          <a:cs typeface="Segoe UI" panose="020B0502040204020203" pitchFamily="34" charset="0"/>
                        </a:rPr>
                        <a:t>Due Diligence Area</a:t>
                      </a:r>
                    </a:p>
                  </a:txBody>
                  <a:tcPr marL="0">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0" dirty="0">
                          <a:solidFill>
                            <a:srgbClr val="005DA6"/>
                          </a:solidFill>
                          <a:latin typeface="Segoe UI" panose="020B0502040204020203" pitchFamily="34" charset="0"/>
                          <a:cs typeface="Segoe UI" panose="020B0502040204020203" pitchFamily="34" charset="0"/>
                        </a:rPr>
                        <a:t>Overview</a:t>
                      </a:r>
                    </a:p>
                  </a:txBody>
                  <a:tcPr marL="274320">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0" dirty="0">
                          <a:solidFill>
                            <a:srgbClr val="005DA6"/>
                          </a:solidFill>
                          <a:latin typeface="Segoe UI" panose="020B0502040204020203" pitchFamily="34" charset="0"/>
                          <a:cs typeface="Segoe UI" panose="020B0502040204020203" pitchFamily="34" charset="0"/>
                        </a:rPr>
                        <a:t>Timing</a:t>
                      </a:r>
                    </a:p>
                  </a:txBody>
                  <a:tcPr marL="0">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78166416"/>
                  </a:ext>
                </a:extLst>
              </a:tr>
              <a:tr h="0">
                <a:tc>
                  <a:txBody>
                    <a:bodyPr/>
                    <a:lstStyle/>
                    <a:p>
                      <a:endParaRPr lang="en-US" sz="800" dirty="0">
                        <a:latin typeface="Segoe UI" panose="020B0502040204020203" pitchFamily="34" charset="0"/>
                        <a:cs typeface="Segoe UI" panose="020B0502040204020203" pitchFamily="34" charset="0"/>
                      </a:endParaRPr>
                    </a:p>
                  </a:txBody>
                  <a:tcP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sz="800" dirty="0">
                        <a:latin typeface="Segoe UI" panose="020B0502040204020203" pitchFamily="34" charset="0"/>
                        <a:cs typeface="Segoe UI" panose="020B0502040204020203" pitchFamily="34" charset="0"/>
                      </a:endParaRPr>
                    </a:p>
                  </a:txBody>
                  <a:tcPr marL="274320">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sz="800" dirty="0">
                        <a:latin typeface="Segoe UI" panose="020B0502040204020203" pitchFamily="34" charset="0"/>
                        <a:cs typeface="Segoe UI" panose="020B0502040204020203" pitchFamily="34" charset="0"/>
                      </a:endParaRPr>
                    </a:p>
                  </a:txBody>
                  <a:tcP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58619917"/>
                  </a:ext>
                </a:extLst>
              </a:tr>
              <a:tr h="370840">
                <a:tc>
                  <a:txBody>
                    <a:bodyPr/>
                    <a:lstStyle/>
                    <a:p>
                      <a:pPr algn="ctr"/>
                      <a:r>
                        <a:rPr lang="en-US" sz="1200" dirty="0">
                          <a:solidFill>
                            <a:schemeClr val="bg1"/>
                          </a:solidFill>
                          <a:latin typeface="Segoe UI" panose="020B0502040204020203" pitchFamily="34" charset="0"/>
                          <a:cs typeface="Segoe UI" panose="020B0502040204020203" pitchFamily="34" charset="0"/>
                        </a:rPr>
                        <a:t>Business &amp; Industry</a:t>
                      </a:r>
                    </a:p>
                    <a:p>
                      <a:pPr algn="ctr"/>
                      <a:r>
                        <a:rPr lang="en-US" sz="1200" dirty="0">
                          <a:solidFill>
                            <a:schemeClr val="bg1"/>
                          </a:solidFill>
                          <a:latin typeface="Segoe UI" panose="020B0502040204020203" pitchFamily="34" charset="0"/>
                          <a:cs typeface="Segoe UI" panose="020B0502040204020203" pitchFamily="34" charset="0"/>
                        </a:rPr>
                        <a:t>Due Diligence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5DA6"/>
                    </a:solidFill>
                  </a:tcPr>
                </a:tc>
                <a:tc>
                  <a:txBody>
                    <a:bodyPr/>
                    <a:lstStyle/>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Business process review</a:t>
                      </a:r>
                    </a:p>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Sales and customer review</a:t>
                      </a:r>
                    </a:p>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Operations review</a:t>
                      </a:r>
                    </a:p>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Industry/Competitor</a:t>
                      </a:r>
                    </a:p>
                  </a:txBody>
                  <a:tcPr marL="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dirty="0">
                          <a:solidFill>
                            <a:srgbClr val="585858"/>
                          </a:solidFill>
                          <a:latin typeface="Segoe UI" panose="020B0502040204020203" pitchFamily="34" charset="0"/>
                          <a:cs typeface="Segoe UI" panose="020B0502040204020203" pitchFamily="34" charset="0"/>
                        </a:rPr>
                        <a:t>30 days post-LOI</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59998374"/>
                  </a:ext>
                </a:extLst>
              </a:tr>
              <a:tr h="0">
                <a:tc>
                  <a:txBody>
                    <a:bodyPr/>
                    <a:lstStyle/>
                    <a:p>
                      <a:pPr algn="ctr"/>
                      <a:endParaRPr lang="en-US" sz="800" dirty="0">
                        <a:solidFill>
                          <a:schemeClr val="bg1"/>
                        </a:solidFill>
                        <a:latin typeface="Segoe UI" panose="020B0502040204020203" pitchFamily="34" charset="0"/>
                        <a:cs typeface="Segoe UI" panose="020B0502040204020203"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endParaRPr lang="en-US" sz="800" dirty="0">
                        <a:solidFill>
                          <a:srgbClr val="585858"/>
                        </a:solidFill>
                        <a:latin typeface="Segoe UI" panose="020B0502040204020203" pitchFamily="34" charset="0"/>
                        <a:cs typeface="Segoe UI" panose="020B0502040204020203" pitchFamily="34" charset="0"/>
                      </a:endParaRPr>
                    </a:p>
                  </a:txBody>
                  <a:tcPr marL="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solidFill>
                          <a:srgbClr val="585858"/>
                        </a:solidFill>
                        <a:latin typeface="Segoe UI" panose="020B0502040204020203" pitchFamily="34" charset="0"/>
                        <a:cs typeface="Segoe UI" panose="020B05020402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13980680"/>
                  </a:ext>
                </a:extLst>
              </a:tr>
              <a:tr h="370840">
                <a:tc>
                  <a:txBody>
                    <a:bodyPr/>
                    <a:lstStyle/>
                    <a:p>
                      <a:pPr algn="ctr"/>
                      <a:r>
                        <a:rPr lang="en-US" sz="1200" dirty="0">
                          <a:solidFill>
                            <a:schemeClr val="bg1"/>
                          </a:solidFill>
                          <a:latin typeface="Segoe UI" panose="020B0502040204020203" pitchFamily="34" charset="0"/>
                          <a:cs typeface="Segoe UI" panose="020B0502040204020203" pitchFamily="34" charset="0"/>
                        </a:rPr>
                        <a:t>Accounting &amp; Tax</a:t>
                      </a:r>
                    </a:p>
                    <a:p>
                      <a:pPr algn="ctr"/>
                      <a:r>
                        <a:rPr lang="en-US" sz="1200" dirty="0">
                          <a:solidFill>
                            <a:schemeClr val="bg1"/>
                          </a:solidFill>
                          <a:latin typeface="Segoe UI" panose="020B0502040204020203" pitchFamily="34" charset="0"/>
                          <a:cs typeface="Segoe UI" panose="020B0502040204020203" pitchFamily="34" charset="0"/>
                        </a:rPr>
                        <a:t>Due Diligence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5DA6"/>
                    </a:solidFill>
                  </a:tcPr>
                </a:tc>
                <a:tc>
                  <a:txBody>
                    <a:bodyPr/>
                    <a:lstStyle/>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Quality of Earnings</a:t>
                      </a:r>
                    </a:p>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Proof of cash analysis</a:t>
                      </a:r>
                    </a:p>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Policies and procedures</a:t>
                      </a:r>
                    </a:p>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Tax review</a:t>
                      </a:r>
                    </a:p>
                  </a:txBody>
                  <a:tcPr marL="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dirty="0">
                          <a:solidFill>
                            <a:srgbClr val="585858"/>
                          </a:solidFill>
                          <a:latin typeface="Segoe UI" panose="020B0502040204020203" pitchFamily="34" charset="0"/>
                          <a:cs typeface="Segoe UI" panose="020B0502040204020203" pitchFamily="34" charset="0"/>
                        </a:rPr>
                        <a:t>45 days post-LOI</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23673117"/>
                  </a:ext>
                </a:extLst>
              </a:tr>
              <a:tr h="0">
                <a:tc>
                  <a:txBody>
                    <a:bodyPr/>
                    <a:lstStyle/>
                    <a:p>
                      <a:pPr algn="ctr"/>
                      <a:endParaRPr lang="en-US" sz="800" dirty="0">
                        <a:solidFill>
                          <a:schemeClr val="bg1"/>
                        </a:solidFill>
                        <a:latin typeface="Segoe UI" panose="020B0502040204020203" pitchFamily="34" charset="0"/>
                        <a:cs typeface="Segoe UI" panose="020B0502040204020203"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endParaRPr lang="en-US" sz="800" dirty="0">
                        <a:solidFill>
                          <a:srgbClr val="585858"/>
                        </a:solidFill>
                        <a:latin typeface="Segoe UI" panose="020B0502040204020203" pitchFamily="34" charset="0"/>
                        <a:cs typeface="Segoe UI" panose="020B0502040204020203" pitchFamily="34" charset="0"/>
                      </a:endParaRPr>
                    </a:p>
                  </a:txBody>
                  <a:tcPr marL="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solidFill>
                          <a:srgbClr val="585858"/>
                        </a:solidFill>
                        <a:latin typeface="Segoe UI" panose="020B0502040204020203" pitchFamily="34" charset="0"/>
                        <a:cs typeface="Segoe UI" panose="020B05020402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05752496"/>
                  </a:ext>
                </a:extLst>
              </a:tr>
              <a:tr h="370840">
                <a:tc>
                  <a:txBody>
                    <a:bodyPr/>
                    <a:lstStyle/>
                    <a:p>
                      <a:pPr algn="ctr"/>
                      <a:r>
                        <a:rPr lang="en-US" sz="1200" dirty="0">
                          <a:solidFill>
                            <a:schemeClr val="bg1"/>
                          </a:solidFill>
                          <a:latin typeface="Segoe UI" panose="020B0502040204020203" pitchFamily="34" charset="0"/>
                          <a:cs typeface="Segoe UI" panose="020B0502040204020203" pitchFamily="34" charset="0"/>
                        </a:rPr>
                        <a:t>HR, Benefits &amp;</a:t>
                      </a:r>
                      <a:br>
                        <a:rPr lang="en-US" sz="1200" dirty="0">
                          <a:solidFill>
                            <a:schemeClr val="bg1"/>
                          </a:solidFill>
                          <a:latin typeface="Segoe UI" panose="020B0502040204020203" pitchFamily="34" charset="0"/>
                          <a:cs typeface="Segoe UI" panose="020B0502040204020203" pitchFamily="34" charset="0"/>
                        </a:rPr>
                      </a:br>
                      <a:r>
                        <a:rPr lang="en-US" sz="1200" dirty="0">
                          <a:solidFill>
                            <a:schemeClr val="bg1"/>
                          </a:solidFill>
                          <a:latin typeface="Segoe UI" panose="020B0502040204020203" pitchFamily="34" charset="0"/>
                          <a:cs typeface="Segoe UI" panose="020B0502040204020203" pitchFamily="34" charset="0"/>
                        </a:rPr>
                        <a:t>Insurance Review</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5DA6"/>
                    </a:solidFill>
                  </a:tcPr>
                </a:tc>
                <a:tc>
                  <a:txBody>
                    <a:bodyPr/>
                    <a:lstStyle/>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Review HR policies</a:t>
                      </a:r>
                    </a:p>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Review benefits and insurance plan</a:t>
                      </a:r>
                    </a:p>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Develop transition plan</a:t>
                      </a:r>
                    </a:p>
                  </a:txBody>
                  <a:tcPr marL="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dirty="0">
                          <a:solidFill>
                            <a:srgbClr val="585858"/>
                          </a:solidFill>
                          <a:latin typeface="Segoe UI" panose="020B0502040204020203" pitchFamily="34" charset="0"/>
                          <a:cs typeface="Segoe UI" panose="020B0502040204020203" pitchFamily="34" charset="0"/>
                        </a:rPr>
                        <a:t>60 days post-LOI</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73074175"/>
                  </a:ext>
                </a:extLst>
              </a:tr>
              <a:tr h="0">
                <a:tc>
                  <a:txBody>
                    <a:bodyPr/>
                    <a:lstStyle/>
                    <a:p>
                      <a:pPr algn="ctr"/>
                      <a:endParaRPr lang="en-US" sz="800" dirty="0">
                        <a:solidFill>
                          <a:schemeClr val="bg1"/>
                        </a:solidFill>
                        <a:latin typeface="Segoe UI" panose="020B0502040204020203" pitchFamily="34" charset="0"/>
                        <a:cs typeface="Segoe UI" panose="020B0502040204020203"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endParaRPr lang="en-US" sz="800" dirty="0">
                        <a:solidFill>
                          <a:srgbClr val="585858"/>
                        </a:solidFill>
                        <a:latin typeface="Segoe UI" panose="020B0502040204020203" pitchFamily="34" charset="0"/>
                        <a:cs typeface="Segoe UI" panose="020B0502040204020203" pitchFamily="34" charset="0"/>
                      </a:endParaRPr>
                    </a:p>
                  </a:txBody>
                  <a:tcPr marL="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solidFill>
                          <a:srgbClr val="585858"/>
                        </a:solidFill>
                        <a:latin typeface="Segoe UI" panose="020B0502040204020203" pitchFamily="34" charset="0"/>
                        <a:cs typeface="Segoe UI" panose="020B05020402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00871259"/>
                  </a:ext>
                </a:extLst>
              </a:tr>
              <a:tr h="370840">
                <a:tc>
                  <a:txBody>
                    <a:bodyPr/>
                    <a:lstStyle/>
                    <a:p>
                      <a:pPr algn="ctr"/>
                      <a:r>
                        <a:rPr lang="en-US" sz="1200" dirty="0">
                          <a:solidFill>
                            <a:schemeClr val="bg1"/>
                          </a:solidFill>
                          <a:latin typeface="Segoe UI" panose="020B0502040204020203" pitchFamily="34" charset="0"/>
                          <a:cs typeface="Segoe UI" panose="020B0502040204020203" pitchFamily="34" charset="0"/>
                        </a:rPr>
                        <a:t>Legal &amp; Environmental</a:t>
                      </a:r>
                    </a:p>
                    <a:p>
                      <a:pPr algn="ctr"/>
                      <a:r>
                        <a:rPr lang="en-US" sz="1200" dirty="0">
                          <a:solidFill>
                            <a:schemeClr val="bg1"/>
                          </a:solidFill>
                          <a:latin typeface="Segoe UI" panose="020B0502040204020203" pitchFamily="34" charset="0"/>
                          <a:cs typeface="Segoe UI" panose="020B0502040204020203" pitchFamily="34" charset="0"/>
                        </a:rPr>
                        <a:t>Due Diligence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5DA6"/>
                    </a:solidFill>
                  </a:tcPr>
                </a:tc>
                <a:tc>
                  <a:txBody>
                    <a:bodyPr/>
                    <a:lstStyle/>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Review of contracts</a:t>
                      </a:r>
                    </a:p>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Environmental risk review</a:t>
                      </a:r>
                    </a:p>
                    <a:p>
                      <a:pPr marL="171450" indent="-171450">
                        <a:buClr>
                          <a:srgbClr val="005DA6"/>
                        </a:buClr>
                        <a:buFont typeface="Arial" panose="020B0604020202020204" pitchFamily="34" charset="0"/>
                        <a:buChar char="•"/>
                      </a:pPr>
                      <a:endParaRPr lang="en-US" sz="1200" dirty="0">
                        <a:solidFill>
                          <a:srgbClr val="585858"/>
                        </a:solidFill>
                        <a:latin typeface="Segoe UI" panose="020B0502040204020203" pitchFamily="34" charset="0"/>
                        <a:cs typeface="Segoe UI" panose="020B0502040204020203" pitchFamily="34" charset="0"/>
                      </a:endParaRPr>
                    </a:p>
                  </a:txBody>
                  <a:tcPr marL="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dirty="0">
                          <a:solidFill>
                            <a:srgbClr val="585858"/>
                          </a:solidFill>
                          <a:latin typeface="Segoe UI" panose="020B0502040204020203" pitchFamily="34" charset="0"/>
                          <a:cs typeface="Segoe UI" panose="020B0502040204020203" pitchFamily="34" charset="0"/>
                        </a:rPr>
                        <a:t>60 days post-LOI</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99743354"/>
                  </a:ext>
                </a:extLst>
              </a:tr>
              <a:tr h="182880">
                <a:tc>
                  <a:txBody>
                    <a:bodyPr/>
                    <a:lstStyle/>
                    <a:p>
                      <a:pPr algn="ctr"/>
                      <a:endParaRPr lang="en-US" sz="800" dirty="0">
                        <a:solidFill>
                          <a:schemeClr val="bg1"/>
                        </a:solidFill>
                        <a:latin typeface="Segoe UI" panose="020B0502040204020203" pitchFamily="34" charset="0"/>
                        <a:cs typeface="Segoe UI" panose="020B0502040204020203"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endParaRPr lang="en-US" sz="800" dirty="0">
                        <a:solidFill>
                          <a:srgbClr val="585858"/>
                        </a:solidFill>
                        <a:latin typeface="Segoe UI" panose="020B0502040204020203" pitchFamily="34" charset="0"/>
                        <a:cs typeface="Segoe UI" panose="020B0502040204020203" pitchFamily="34" charset="0"/>
                      </a:endParaRPr>
                    </a:p>
                  </a:txBody>
                  <a:tcPr marL="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solidFill>
                          <a:srgbClr val="585858"/>
                        </a:solidFill>
                        <a:latin typeface="Segoe UI" panose="020B0502040204020203" pitchFamily="34" charset="0"/>
                        <a:cs typeface="Segoe UI" panose="020B05020402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7648524"/>
                  </a:ext>
                </a:extLst>
              </a:tr>
              <a:tr h="370840">
                <a:tc>
                  <a:txBody>
                    <a:bodyPr/>
                    <a:lstStyle/>
                    <a:p>
                      <a:pPr algn="ctr"/>
                      <a:r>
                        <a:rPr lang="en-US" sz="1200" dirty="0">
                          <a:solidFill>
                            <a:schemeClr val="bg1"/>
                          </a:solidFill>
                          <a:latin typeface="Segoe UI" panose="020B0502040204020203" pitchFamily="34" charset="0"/>
                          <a:cs typeface="Segoe UI" panose="020B0502040204020203" pitchFamily="34" charset="0"/>
                        </a:rPr>
                        <a:t>Customer &amp;</a:t>
                      </a:r>
                      <a:br>
                        <a:rPr lang="en-US" sz="1200" dirty="0">
                          <a:solidFill>
                            <a:schemeClr val="bg1"/>
                          </a:solidFill>
                          <a:latin typeface="Segoe UI" panose="020B0502040204020203" pitchFamily="34" charset="0"/>
                          <a:cs typeface="Segoe UI" panose="020B0502040204020203" pitchFamily="34" charset="0"/>
                        </a:rPr>
                      </a:br>
                      <a:r>
                        <a:rPr lang="en-US" sz="1200" dirty="0">
                          <a:solidFill>
                            <a:schemeClr val="bg1"/>
                          </a:solidFill>
                          <a:latin typeface="Segoe UI" panose="020B0502040204020203" pitchFamily="34" charset="0"/>
                          <a:cs typeface="Segoe UI" panose="020B0502040204020203" pitchFamily="34" charset="0"/>
                        </a:rPr>
                        <a:t>Supplier Calls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5DA6"/>
                    </a:solidFill>
                  </a:tcPr>
                </a:tc>
                <a:tc>
                  <a:txBody>
                    <a:bodyPr/>
                    <a:lstStyle/>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Joint calls to discuss business</a:t>
                      </a:r>
                      <a:br>
                        <a:rPr lang="en-US" sz="1200" dirty="0">
                          <a:solidFill>
                            <a:srgbClr val="585858"/>
                          </a:solidFill>
                          <a:latin typeface="Segoe UI" panose="020B0502040204020203" pitchFamily="34" charset="0"/>
                          <a:cs typeface="Segoe UI" panose="020B0502040204020203" pitchFamily="34" charset="0"/>
                        </a:rPr>
                      </a:br>
                      <a:r>
                        <a:rPr lang="en-US" sz="1200" dirty="0">
                          <a:solidFill>
                            <a:srgbClr val="585858"/>
                          </a:solidFill>
                          <a:latin typeface="Segoe UI" panose="020B0502040204020203" pitchFamily="34" charset="0"/>
                          <a:cs typeface="Segoe UI" panose="020B0502040204020203" pitchFamily="34" charset="0"/>
                        </a:rPr>
                        <a:t>relationship and pending transaction</a:t>
                      </a:r>
                    </a:p>
                    <a:p>
                      <a:pPr marL="171450" indent="-171450">
                        <a:buClr>
                          <a:srgbClr val="005DA6"/>
                        </a:buClr>
                        <a:buFont typeface="Arial" panose="020B0604020202020204" pitchFamily="34" charset="0"/>
                        <a:buChar char="•"/>
                      </a:pPr>
                      <a:endParaRPr lang="en-US" sz="1200" dirty="0">
                        <a:solidFill>
                          <a:srgbClr val="585858"/>
                        </a:solidFill>
                        <a:latin typeface="Segoe UI" panose="020B0502040204020203" pitchFamily="34" charset="0"/>
                        <a:cs typeface="Segoe UI" panose="020B0502040204020203" pitchFamily="34" charset="0"/>
                      </a:endParaRPr>
                    </a:p>
                  </a:txBody>
                  <a:tcPr marL="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dirty="0">
                          <a:solidFill>
                            <a:srgbClr val="585858"/>
                          </a:solidFill>
                          <a:latin typeface="Segoe UI" panose="020B0502040204020203" pitchFamily="34" charset="0"/>
                          <a:cs typeface="Segoe UI" panose="020B0502040204020203" pitchFamily="34" charset="0"/>
                        </a:rPr>
                        <a:t>Days before closing</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68207821"/>
                  </a:ext>
                </a:extLst>
              </a:tr>
            </a:tbl>
          </a:graphicData>
        </a:graphic>
      </p:graphicFrame>
    </p:spTree>
    <p:extLst>
      <p:ext uri="{BB962C8B-B14F-4D97-AF65-F5344CB8AC3E}">
        <p14:creationId xmlns:p14="http://schemas.microsoft.com/office/powerpoint/2010/main" val="3686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Planning</a:t>
            </a:r>
          </a:p>
        </p:txBody>
      </p:sp>
      <p:sp>
        <p:nvSpPr>
          <p:cNvPr id="10" name="Text Placeholder 3">
            <a:extLst>
              <a:ext uri="{FF2B5EF4-FFF2-40B4-BE49-F238E27FC236}">
                <a16:creationId xmlns:a16="http://schemas.microsoft.com/office/drawing/2014/main" id="{9C6C3810-2070-4942-97A8-71F64858533F}"/>
              </a:ext>
            </a:extLst>
          </p:cNvPr>
          <p:cNvSpPr txBox="1">
            <a:spLocks/>
          </p:cNvSpPr>
          <p:nvPr/>
        </p:nvSpPr>
        <p:spPr>
          <a:xfrm>
            <a:off x="685800" y="1119564"/>
            <a:ext cx="8503920" cy="268087"/>
          </a:xfrm>
          <a:prstGeom prst="rect">
            <a:avLst/>
          </a:prstGeom>
        </p:spPr>
        <p:txBody>
          <a:bodyPr vert="horz" lIns="0" tIns="0" rIns="0" bIns="0" rtlCol="0" anchor="ctr">
            <a:spAutoFit/>
          </a:bodyPr>
          <a:lstStyle>
            <a:defPPr>
              <a:defRPr lang="en-US"/>
            </a:defPPr>
            <a:lvl1pPr marL="0" algn="ctr" defTabSz="457200" rtl="0" eaLnBrk="1" latinLnBrk="0" hangingPunct="1">
              <a:defRPr sz="132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lnSpc>
                <a:spcPct val="120000"/>
              </a:lnSpc>
            </a:pPr>
            <a:r>
              <a:rPr lang="en-US" sz="1600" dirty="0">
                <a:solidFill>
                  <a:srgbClr val="00A0DD"/>
                </a:solidFill>
                <a:latin typeface="Segoe UI" panose="020B0502040204020203" pitchFamily="34" charset="0"/>
                <a:cs typeface="Segoe UI" panose="020B0502040204020203" pitchFamily="34" charset="0"/>
              </a:rPr>
              <a:t>Prior to Going to Market</a:t>
            </a:r>
          </a:p>
        </p:txBody>
      </p:sp>
      <p:sp>
        <p:nvSpPr>
          <p:cNvPr id="11" name="Rectangle 10">
            <a:extLst>
              <a:ext uri="{FF2B5EF4-FFF2-40B4-BE49-F238E27FC236}">
                <a16:creationId xmlns:a16="http://schemas.microsoft.com/office/drawing/2014/main" id="{852A152A-D28C-483F-8C11-CBADA6EF320D}"/>
              </a:ext>
            </a:extLst>
          </p:cNvPr>
          <p:cNvSpPr/>
          <p:nvPr/>
        </p:nvSpPr>
        <p:spPr>
          <a:xfrm>
            <a:off x="685800" y="1828800"/>
            <a:ext cx="8229600" cy="5205656"/>
          </a:xfrm>
          <a:prstGeom prst="rect">
            <a:avLst/>
          </a:prstGeom>
        </p:spPr>
        <p:txBody>
          <a:bodyPr wrap="square" lIns="0" tIns="0" rIns="0" bIns="0">
            <a:spAutoFit/>
          </a:bodyPr>
          <a:lstStyle/>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Make yourself redundant by delegating your responsibilities to key managers and employees</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Organize financials and tax returns – clarity is key</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Minimize owner “perks” 2-3 years prior to selling</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Consider how corporate structure can impact taxes (C Corp vs. S Corp)</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Prepare business valuation (for internal use only)</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Prepare for site visits</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Organize the “data room”</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Create professional marketing materials</a:t>
            </a:r>
          </a:p>
          <a:p>
            <a:pPr marL="233363" indent="-233363">
              <a:lnSpc>
                <a:spcPct val="110000"/>
              </a:lnSpc>
              <a:spcBef>
                <a:spcPts val="1800"/>
              </a:spcBef>
              <a:buClr>
                <a:srgbClr val="00A0DD"/>
              </a:buClr>
              <a:buFont typeface="Arial" panose="020B0604020202020204" pitchFamily="34" charset="0"/>
              <a:buChar char="•"/>
            </a:pPr>
            <a:endParaRPr lang="en-US" sz="2000" dirty="0">
              <a:solidFill>
                <a:srgbClr val="585858"/>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3958439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Buyer Search</a:t>
            </a:r>
          </a:p>
        </p:txBody>
      </p:sp>
      <p:graphicFrame>
        <p:nvGraphicFramePr>
          <p:cNvPr id="6" name="Content Placeholder 9">
            <a:extLst>
              <a:ext uri="{FF2B5EF4-FFF2-40B4-BE49-F238E27FC236}">
                <a16:creationId xmlns:a16="http://schemas.microsoft.com/office/drawing/2014/main" id="{A4E7DA57-184A-4CC3-BCBC-774F719EC60C}"/>
              </a:ext>
            </a:extLst>
          </p:cNvPr>
          <p:cNvGraphicFramePr>
            <a:graphicFrameLocks/>
          </p:cNvGraphicFramePr>
          <p:nvPr>
            <p:extLst>
              <p:ext uri="{D42A27DB-BD31-4B8C-83A1-F6EECF244321}">
                <p14:modId xmlns:p14="http://schemas.microsoft.com/office/powerpoint/2010/main" val="2453346588"/>
              </p:ext>
            </p:extLst>
          </p:nvPr>
        </p:nvGraphicFramePr>
        <p:xfrm>
          <a:off x="1257300" y="1811800"/>
          <a:ext cx="7543800" cy="4148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660762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Buyer Acquisition Philosophy</a:t>
            </a:r>
          </a:p>
        </p:txBody>
      </p:sp>
      <p:graphicFrame>
        <p:nvGraphicFramePr>
          <p:cNvPr id="2" name="Table 2">
            <a:extLst>
              <a:ext uri="{FF2B5EF4-FFF2-40B4-BE49-F238E27FC236}">
                <a16:creationId xmlns:a16="http://schemas.microsoft.com/office/drawing/2014/main" id="{FCAEF9E2-2189-4ED7-9762-684C4E71D0AE}"/>
              </a:ext>
            </a:extLst>
          </p:cNvPr>
          <p:cNvGraphicFramePr>
            <a:graphicFrameLocks noGrp="1"/>
          </p:cNvGraphicFramePr>
          <p:nvPr>
            <p:extLst>
              <p:ext uri="{D42A27DB-BD31-4B8C-83A1-F6EECF244321}">
                <p14:modId xmlns:p14="http://schemas.microsoft.com/office/powerpoint/2010/main" val="1388152562"/>
              </p:ext>
            </p:extLst>
          </p:nvPr>
        </p:nvGraphicFramePr>
        <p:xfrm>
          <a:off x="685800" y="1645920"/>
          <a:ext cx="8686800" cy="4973320"/>
        </p:xfrm>
        <a:graphic>
          <a:graphicData uri="http://schemas.openxmlformats.org/drawingml/2006/table">
            <a:tbl>
              <a:tblPr firstRow="1" bandRow="1">
                <a:tableStyleId>{5C22544A-7EE6-4342-B048-85BDC9FD1C3A}</a:tableStyleId>
              </a:tblPr>
              <a:tblGrid>
                <a:gridCol w="2000250">
                  <a:extLst>
                    <a:ext uri="{9D8B030D-6E8A-4147-A177-3AD203B41FA5}">
                      <a16:colId xmlns:a16="http://schemas.microsoft.com/office/drawing/2014/main" val="609861013"/>
                    </a:ext>
                  </a:extLst>
                </a:gridCol>
                <a:gridCol w="228600">
                  <a:extLst>
                    <a:ext uri="{9D8B030D-6E8A-4147-A177-3AD203B41FA5}">
                      <a16:colId xmlns:a16="http://schemas.microsoft.com/office/drawing/2014/main" val="43546906"/>
                    </a:ext>
                  </a:extLst>
                </a:gridCol>
                <a:gridCol w="2266950">
                  <a:extLst>
                    <a:ext uri="{9D8B030D-6E8A-4147-A177-3AD203B41FA5}">
                      <a16:colId xmlns:a16="http://schemas.microsoft.com/office/drawing/2014/main" val="598236147"/>
                    </a:ext>
                  </a:extLst>
                </a:gridCol>
                <a:gridCol w="2095500">
                  <a:extLst>
                    <a:ext uri="{9D8B030D-6E8A-4147-A177-3AD203B41FA5}">
                      <a16:colId xmlns:a16="http://schemas.microsoft.com/office/drawing/2014/main" val="3073109945"/>
                    </a:ext>
                  </a:extLst>
                </a:gridCol>
                <a:gridCol w="2095500">
                  <a:extLst>
                    <a:ext uri="{9D8B030D-6E8A-4147-A177-3AD203B41FA5}">
                      <a16:colId xmlns:a16="http://schemas.microsoft.com/office/drawing/2014/main" val="2454978339"/>
                    </a:ext>
                  </a:extLst>
                </a:gridCol>
              </a:tblGrid>
              <a:tr h="370840">
                <a:tc>
                  <a:txBody>
                    <a:bodyPr/>
                    <a:lstStyle/>
                    <a:p>
                      <a:endParaRPr lang="en-US" sz="1400" b="0" dirty="0">
                        <a:solidFill>
                          <a:srgbClr val="005DA6"/>
                        </a:solidFill>
                        <a:latin typeface="Segoe UI" panose="020B0502040204020203" pitchFamily="34" charset="0"/>
                        <a:cs typeface="Segoe UI" panose="020B0502040204020203" pitchFamily="34" charset="0"/>
                      </a:endParaRPr>
                    </a:p>
                  </a:txBody>
                  <a:tcPr marL="0">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b="0" dirty="0">
                        <a:solidFill>
                          <a:srgbClr val="005DA6"/>
                        </a:solidFill>
                        <a:latin typeface="Segoe UI" panose="020B0502040204020203" pitchFamily="34" charset="0"/>
                        <a:cs typeface="Segoe UI" panose="020B0502040204020203" pitchFamily="34" charset="0"/>
                      </a:endParaRPr>
                    </a:p>
                  </a:txBody>
                  <a:tcP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0" dirty="0">
                          <a:solidFill>
                            <a:srgbClr val="005DA6"/>
                          </a:solidFill>
                          <a:latin typeface="Segoe UI" panose="020B0502040204020203" pitchFamily="34" charset="0"/>
                          <a:cs typeface="Segoe UI" panose="020B0502040204020203" pitchFamily="34" charset="0"/>
                        </a:rPr>
                        <a:t>Private Equity</a:t>
                      </a:r>
                    </a:p>
                  </a:txBody>
                  <a:tcPr marL="0">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0" dirty="0">
                          <a:solidFill>
                            <a:srgbClr val="005DA6"/>
                          </a:solidFill>
                          <a:latin typeface="Segoe UI" panose="020B0502040204020203" pitchFamily="34" charset="0"/>
                          <a:cs typeface="Segoe UI" panose="020B0502040204020203" pitchFamily="34" charset="0"/>
                        </a:rPr>
                        <a:t>Strategic Buyer</a:t>
                      </a:r>
                    </a:p>
                  </a:txBody>
                  <a:tcPr marL="0">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0" dirty="0">
                          <a:solidFill>
                            <a:srgbClr val="005DA6"/>
                          </a:solidFill>
                          <a:latin typeface="Segoe UI" panose="020B0502040204020203" pitchFamily="34" charset="0"/>
                          <a:cs typeface="Segoe UI" panose="020B0502040204020203" pitchFamily="34" charset="0"/>
                        </a:rPr>
                        <a:t>Individual</a:t>
                      </a:r>
                    </a:p>
                  </a:txBody>
                  <a:tcPr marL="0">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78166416"/>
                  </a:ext>
                </a:extLst>
              </a:tr>
              <a:tr h="0">
                <a:tc>
                  <a:txBody>
                    <a:bodyPr/>
                    <a:lstStyle/>
                    <a:p>
                      <a:pPr algn="ctr"/>
                      <a:endParaRPr lang="en-US" sz="600" dirty="0">
                        <a:solidFill>
                          <a:schemeClr val="bg1"/>
                        </a:solidFill>
                        <a:latin typeface="Segoe UI" panose="020B0502040204020203" pitchFamily="34" charset="0"/>
                        <a:cs typeface="Segoe UI" panose="020B0502040204020203" pitchFamily="34" charset="0"/>
                      </a:endParaRPr>
                    </a:p>
                  </a:txBody>
                  <a:tcPr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endParaRPr lang="en-US" sz="600" dirty="0">
                        <a:latin typeface="Segoe UI" panose="020B0502040204020203" pitchFamily="34" charset="0"/>
                        <a:cs typeface="Segoe UI" panose="020B0502040204020203" pitchFamily="34" charset="0"/>
                      </a:endParaRPr>
                    </a:p>
                  </a:txBody>
                  <a:tcP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endParaRPr lang="en-US" sz="600" dirty="0">
                        <a:latin typeface="Segoe UI" panose="020B0502040204020203" pitchFamily="34" charset="0"/>
                        <a:cs typeface="Segoe UI" panose="020B0502040204020203" pitchFamily="34" charset="0"/>
                      </a:endParaRPr>
                    </a:p>
                  </a:txBody>
                  <a:tcPr marL="0">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endParaRPr lang="en-US" sz="600" dirty="0">
                        <a:latin typeface="Segoe UI" panose="020B0502040204020203" pitchFamily="34" charset="0"/>
                        <a:cs typeface="Segoe UI" panose="020B0502040204020203" pitchFamily="34" charset="0"/>
                      </a:endParaRPr>
                    </a:p>
                  </a:txBody>
                  <a:tcPr marL="0">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600" dirty="0">
                        <a:latin typeface="Segoe UI" panose="020B0502040204020203" pitchFamily="34" charset="0"/>
                        <a:cs typeface="Segoe UI" panose="020B0502040204020203" pitchFamily="34" charset="0"/>
                      </a:endParaRPr>
                    </a:p>
                  </a:txBody>
                  <a:tcPr marL="0">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0892949"/>
                  </a:ext>
                </a:extLst>
              </a:tr>
              <a:tr h="370840">
                <a:tc>
                  <a:txBody>
                    <a:bodyPr/>
                    <a:lstStyle/>
                    <a:p>
                      <a:pPr algn="ctr"/>
                      <a:r>
                        <a:rPr lang="en-US" sz="1200" dirty="0">
                          <a:solidFill>
                            <a:schemeClr val="bg1"/>
                          </a:solidFill>
                          <a:latin typeface="Segoe UI" panose="020B0502040204020203" pitchFamily="34" charset="0"/>
                          <a:cs typeface="Segoe UI" panose="020B0502040204020203" pitchFamily="34" charset="0"/>
                        </a:rPr>
                        <a:t>Goals</a:t>
                      </a:r>
                    </a:p>
                  </a:txBody>
                  <a:tcPr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005DA6"/>
                    </a:solidFill>
                  </a:tcPr>
                </a:tc>
                <a:tc>
                  <a:txBody>
                    <a:bodyPr/>
                    <a:lstStyle/>
                    <a:p>
                      <a:pPr marL="171450" indent="-171450">
                        <a:buClr>
                          <a:srgbClr val="005DA6"/>
                        </a:buClr>
                        <a:buFont typeface="Arial" panose="020B0604020202020204" pitchFamily="34" charset="0"/>
                        <a:buChar char="•"/>
                      </a:pPr>
                      <a:endParaRPr lang="en-US" sz="1200" dirty="0">
                        <a:latin typeface="Segoe UI" panose="020B0502040204020203" pitchFamily="34" charset="0"/>
                        <a:cs typeface="Segoe UI" panose="020B0502040204020203" pitchFamily="34" charset="0"/>
                      </a:endParaRPr>
                    </a:p>
                  </a:txBody>
                  <a:tcP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Maximize returns through financial engineering</a:t>
                      </a:r>
                    </a:p>
                    <a:p>
                      <a:pPr marL="171450" indent="-171450">
                        <a:buClr>
                          <a:srgbClr val="005DA6"/>
                        </a:buClr>
                        <a:buFont typeface="Arial" panose="020B0604020202020204" pitchFamily="34" charset="0"/>
                        <a:buChar char="•"/>
                      </a:pPr>
                      <a:endParaRPr lang="en-US" sz="1200" dirty="0">
                        <a:solidFill>
                          <a:srgbClr val="585858"/>
                        </a:solidFill>
                        <a:latin typeface="Segoe UI" panose="020B0502040204020203" pitchFamily="34" charset="0"/>
                        <a:cs typeface="Segoe UI" panose="020B0502040204020203" pitchFamily="34" charset="0"/>
                      </a:endParaRPr>
                    </a:p>
                  </a:txBody>
                  <a:tcPr marL="0" marR="274320">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Cost cutting, integration, synergies</a:t>
                      </a:r>
                    </a:p>
                  </a:txBody>
                  <a:tcPr marL="0" marR="274320">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US" sz="1200" dirty="0">
                          <a:solidFill>
                            <a:srgbClr val="585858"/>
                          </a:solidFill>
                          <a:latin typeface="Segoe UI" panose="020B0502040204020203" pitchFamily="34" charset="0"/>
                          <a:cs typeface="Segoe UI" panose="020B0502040204020203" pitchFamily="34" charset="0"/>
                        </a:rPr>
                        <a:t>Lifestyle investor</a:t>
                      </a:r>
                    </a:p>
                  </a:txBody>
                  <a:tcPr marL="0" marR="274320">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59998374"/>
                  </a:ext>
                </a:extLst>
              </a:tr>
              <a:tr h="0">
                <a:tc>
                  <a:txBody>
                    <a:bodyPr/>
                    <a:lstStyle/>
                    <a:p>
                      <a:pPr algn="ctr"/>
                      <a:endParaRPr lang="en-US" sz="800" dirty="0">
                        <a:solidFill>
                          <a:schemeClr val="bg1"/>
                        </a:solidFill>
                        <a:latin typeface="Segoe UI" panose="020B0502040204020203" pitchFamily="34" charset="0"/>
                        <a:cs typeface="Segoe UI" panose="020B0502040204020203"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endParaRPr lang="en-US" sz="800" dirty="0">
                        <a:latin typeface="Segoe UI" panose="020B0502040204020203" pitchFamily="34" charset="0"/>
                        <a:cs typeface="Segoe UI" panose="020B05020402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endParaRPr lang="en-US" sz="800" dirty="0">
                        <a:solidFill>
                          <a:srgbClr val="585858"/>
                        </a:solidFill>
                        <a:latin typeface="Segoe UI" panose="020B0502040204020203" pitchFamily="34" charset="0"/>
                        <a:cs typeface="Segoe UI" panose="020B0502040204020203" pitchFamily="34" charset="0"/>
                      </a:endParaRP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endParaRPr lang="en-US" sz="800" dirty="0">
                        <a:solidFill>
                          <a:srgbClr val="585858"/>
                        </a:solidFill>
                        <a:latin typeface="Segoe UI" panose="020B0502040204020203" pitchFamily="34" charset="0"/>
                        <a:cs typeface="Segoe UI" panose="020B0502040204020203" pitchFamily="34" charset="0"/>
                      </a:endParaRP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solidFill>
                          <a:srgbClr val="585858"/>
                        </a:solidFill>
                        <a:latin typeface="Segoe UI" panose="020B0502040204020203" pitchFamily="34" charset="0"/>
                        <a:cs typeface="Segoe UI" panose="020B0502040204020203" pitchFamily="34" charset="0"/>
                      </a:endParaRP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13980680"/>
                  </a:ext>
                </a:extLst>
              </a:tr>
              <a:tr h="370840">
                <a:tc>
                  <a:txBody>
                    <a:bodyPr/>
                    <a:lstStyle/>
                    <a:p>
                      <a:pPr algn="ctr"/>
                      <a:r>
                        <a:rPr lang="en-US" sz="1200" dirty="0">
                          <a:solidFill>
                            <a:schemeClr val="bg1"/>
                          </a:solidFill>
                          <a:latin typeface="Segoe UI" panose="020B0502040204020203" pitchFamily="34" charset="0"/>
                          <a:cs typeface="Segoe UI" panose="020B0502040204020203" pitchFamily="34" charset="0"/>
                        </a:rPr>
                        <a:t>Investment Time</a:t>
                      </a:r>
                      <a:br>
                        <a:rPr lang="en-US" sz="1200" dirty="0">
                          <a:solidFill>
                            <a:schemeClr val="bg1"/>
                          </a:solidFill>
                          <a:latin typeface="Segoe UI" panose="020B0502040204020203" pitchFamily="34" charset="0"/>
                          <a:cs typeface="Segoe UI" panose="020B0502040204020203" pitchFamily="34" charset="0"/>
                        </a:rPr>
                      </a:br>
                      <a:r>
                        <a:rPr lang="en-US" sz="1200" dirty="0">
                          <a:solidFill>
                            <a:schemeClr val="bg1"/>
                          </a:solidFill>
                          <a:latin typeface="Segoe UI" panose="020B0502040204020203" pitchFamily="34" charset="0"/>
                          <a:cs typeface="Segoe UI" panose="020B0502040204020203" pitchFamily="34" charset="0"/>
                        </a:rPr>
                        <a:t>Horizon</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5DA6"/>
                    </a:solidFill>
                  </a:tcPr>
                </a:tc>
                <a:tc>
                  <a:txBody>
                    <a:bodyPr/>
                    <a:lstStyle/>
                    <a:p>
                      <a:pPr marL="171450" indent="-171450">
                        <a:buClr>
                          <a:srgbClr val="005DA6"/>
                        </a:buClr>
                        <a:buFont typeface="Arial" panose="020B0604020202020204" pitchFamily="34" charset="0"/>
                        <a:buChar char="•"/>
                      </a:pPr>
                      <a:endParaRPr lang="en-US" sz="1200" dirty="0">
                        <a:latin typeface="Segoe UI" panose="020B0502040204020203" pitchFamily="34" charset="0"/>
                        <a:cs typeface="Segoe UI" panose="020B05020402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Typically 3-5 years, sometimes longer</a:t>
                      </a:r>
                    </a:p>
                    <a:p>
                      <a:pPr marL="171450" indent="-171450">
                        <a:buClr>
                          <a:srgbClr val="005DA6"/>
                        </a:buClr>
                        <a:buFont typeface="Arial" panose="020B0604020202020204" pitchFamily="34" charset="0"/>
                        <a:buChar char="•"/>
                      </a:pPr>
                      <a:endParaRPr lang="en-US" sz="1200" dirty="0">
                        <a:solidFill>
                          <a:srgbClr val="585858"/>
                        </a:solidFill>
                        <a:latin typeface="Segoe UI" panose="020B0502040204020203" pitchFamily="34" charset="0"/>
                        <a:cs typeface="Segoe UI" panose="020B0502040204020203" pitchFamily="34" charset="0"/>
                      </a:endParaRP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Uncertain</a:t>
                      </a: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dirty="0">
                          <a:solidFill>
                            <a:srgbClr val="585858"/>
                          </a:solidFill>
                          <a:latin typeface="Segoe UI" panose="020B0502040204020203" pitchFamily="34" charset="0"/>
                          <a:cs typeface="Segoe UI" panose="020B0502040204020203" pitchFamily="34" charset="0"/>
                        </a:rPr>
                        <a:t>Uncertain</a:t>
                      </a: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23673117"/>
                  </a:ext>
                </a:extLst>
              </a:tr>
              <a:tr h="0">
                <a:tc>
                  <a:txBody>
                    <a:bodyPr/>
                    <a:lstStyle/>
                    <a:p>
                      <a:pPr algn="ctr"/>
                      <a:endParaRPr lang="en-US" sz="800" dirty="0">
                        <a:solidFill>
                          <a:schemeClr val="bg1"/>
                        </a:solidFill>
                        <a:latin typeface="Segoe UI" panose="020B0502040204020203" pitchFamily="34" charset="0"/>
                        <a:cs typeface="Segoe UI" panose="020B0502040204020203"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endParaRPr lang="en-US" sz="800" dirty="0">
                        <a:latin typeface="Segoe UI" panose="020B0502040204020203" pitchFamily="34" charset="0"/>
                        <a:cs typeface="Segoe UI" panose="020B05020402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endParaRPr lang="en-US" sz="800" dirty="0">
                        <a:solidFill>
                          <a:srgbClr val="585858"/>
                        </a:solidFill>
                        <a:latin typeface="Segoe UI" panose="020B0502040204020203" pitchFamily="34" charset="0"/>
                        <a:cs typeface="Segoe UI" panose="020B0502040204020203" pitchFamily="34" charset="0"/>
                      </a:endParaRP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endParaRPr lang="en-US" sz="800" dirty="0">
                        <a:solidFill>
                          <a:srgbClr val="585858"/>
                        </a:solidFill>
                        <a:latin typeface="Segoe UI" panose="020B0502040204020203" pitchFamily="34" charset="0"/>
                        <a:cs typeface="Segoe UI" panose="020B0502040204020203" pitchFamily="34" charset="0"/>
                      </a:endParaRP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solidFill>
                          <a:srgbClr val="585858"/>
                        </a:solidFill>
                        <a:latin typeface="Segoe UI" panose="020B0502040204020203" pitchFamily="34" charset="0"/>
                        <a:cs typeface="Segoe UI" panose="020B0502040204020203" pitchFamily="34" charset="0"/>
                      </a:endParaRP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05752496"/>
                  </a:ext>
                </a:extLst>
              </a:tr>
              <a:tr h="370840">
                <a:tc>
                  <a:txBody>
                    <a:bodyPr/>
                    <a:lstStyle/>
                    <a:p>
                      <a:pPr algn="ctr"/>
                      <a:r>
                        <a:rPr lang="en-US" sz="1200" dirty="0">
                          <a:solidFill>
                            <a:schemeClr val="bg1"/>
                          </a:solidFill>
                          <a:latin typeface="Segoe UI" panose="020B0502040204020203" pitchFamily="34" charset="0"/>
                          <a:cs typeface="Segoe UI" panose="020B0502040204020203" pitchFamily="34" charset="0"/>
                        </a:rPr>
                        <a:t>Source of</a:t>
                      </a:r>
                      <a:br>
                        <a:rPr lang="en-US" sz="1200" dirty="0">
                          <a:solidFill>
                            <a:schemeClr val="bg1"/>
                          </a:solidFill>
                          <a:latin typeface="Segoe UI" panose="020B0502040204020203" pitchFamily="34" charset="0"/>
                          <a:cs typeface="Segoe UI" panose="020B0502040204020203" pitchFamily="34" charset="0"/>
                        </a:rPr>
                      </a:br>
                      <a:r>
                        <a:rPr lang="en-US" sz="1200" dirty="0">
                          <a:solidFill>
                            <a:schemeClr val="bg1"/>
                          </a:solidFill>
                          <a:latin typeface="Segoe UI" panose="020B0502040204020203" pitchFamily="34" charset="0"/>
                          <a:cs typeface="Segoe UI" panose="020B0502040204020203" pitchFamily="34" charset="0"/>
                        </a:rPr>
                        <a:t>Capital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5DA6"/>
                    </a:solidFill>
                  </a:tcPr>
                </a:tc>
                <a:tc>
                  <a:txBody>
                    <a:bodyPr/>
                    <a:lstStyle/>
                    <a:p>
                      <a:pPr marL="171450" indent="-171450">
                        <a:buClr>
                          <a:srgbClr val="005DA6"/>
                        </a:buClr>
                        <a:buFont typeface="Arial" panose="020B0604020202020204" pitchFamily="34" charset="0"/>
                        <a:buChar char="•"/>
                      </a:pPr>
                      <a:endParaRPr lang="en-US" sz="1200" dirty="0">
                        <a:latin typeface="Segoe UI" panose="020B0502040204020203" pitchFamily="34" charset="0"/>
                        <a:cs typeface="Segoe UI" panose="020B05020402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Individual investors; Institutional investors; family offices; third party financing</a:t>
                      </a: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Private or public company assets; third party financing</a:t>
                      </a: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dirty="0">
                          <a:solidFill>
                            <a:srgbClr val="585858"/>
                          </a:solidFill>
                          <a:latin typeface="Segoe UI" panose="020B0502040204020203" pitchFamily="34" charset="0"/>
                          <a:cs typeface="Segoe UI" panose="020B0502040204020203" pitchFamily="34" charset="0"/>
                        </a:rPr>
                        <a:t>Personal finances; third party financing</a:t>
                      </a: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73074175"/>
                  </a:ext>
                </a:extLst>
              </a:tr>
              <a:tr h="0">
                <a:tc>
                  <a:txBody>
                    <a:bodyPr/>
                    <a:lstStyle/>
                    <a:p>
                      <a:pPr algn="ctr"/>
                      <a:endParaRPr lang="en-US" sz="800" dirty="0">
                        <a:solidFill>
                          <a:schemeClr val="bg1"/>
                        </a:solidFill>
                        <a:latin typeface="Segoe UI" panose="020B0502040204020203" pitchFamily="34" charset="0"/>
                        <a:cs typeface="Segoe UI" panose="020B0502040204020203"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endParaRPr lang="en-US" sz="800" dirty="0">
                        <a:latin typeface="Segoe UI" panose="020B0502040204020203" pitchFamily="34" charset="0"/>
                        <a:cs typeface="Segoe UI" panose="020B05020402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endParaRPr lang="en-US" sz="800" dirty="0">
                        <a:solidFill>
                          <a:srgbClr val="585858"/>
                        </a:solidFill>
                        <a:latin typeface="Segoe UI" panose="020B0502040204020203" pitchFamily="34" charset="0"/>
                        <a:cs typeface="Segoe UI" panose="020B0502040204020203" pitchFamily="34" charset="0"/>
                      </a:endParaRP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endParaRPr lang="en-US" sz="800" dirty="0">
                        <a:solidFill>
                          <a:srgbClr val="585858"/>
                        </a:solidFill>
                        <a:latin typeface="Segoe UI" panose="020B0502040204020203" pitchFamily="34" charset="0"/>
                        <a:cs typeface="Segoe UI" panose="020B0502040204020203" pitchFamily="34" charset="0"/>
                      </a:endParaRP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solidFill>
                          <a:srgbClr val="585858"/>
                        </a:solidFill>
                        <a:latin typeface="Segoe UI" panose="020B0502040204020203" pitchFamily="34" charset="0"/>
                        <a:cs typeface="Segoe UI" panose="020B0502040204020203" pitchFamily="34" charset="0"/>
                      </a:endParaRP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00871259"/>
                  </a:ext>
                </a:extLst>
              </a:tr>
              <a:tr h="370840">
                <a:tc>
                  <a:txBody>
                    <a:bodyPr/>
                    <a:lstStyle/>
                    <a:p>
                      <a:pPr algn="ctr"/>
                      <a:r>
                        <a:rPr lang="en-US" sz="1200" dirty="0">
                          <a:solidFill>
                            <a:schemeClr val="bg1"/>
                          </a:solidFill>
                          <a:latin typeface="Segoe UI" panose="020B0502040204020203" pitchFamily="34" charset="0"/>
                          <a:cs typeface="Segoe UI" panose="020B0502040204020203" pitchFamily="34" charset="0"/>
                        </a:rPr>
                        <a:t>Level of</a:t>
                      </a:r>
                      <a:br>
                        <a:rPr lang="en-US" sz="1200" dirty="0">
                          <a:solidFill>
                            <a:schemeClr val="bg1"/>
                          </a:solidFill>
                          <a:latin typeface="Segoe UI" panose="020B0502040204020203" pitchFamily="34" charset="0"/>
                          <a:cs typeface="Segoe UI" panose="020B0502040204020203" pitchFamily="34" charset="0"/>
                        </a:rPr>
                      </a:br>
                      <a:r>
                        <a:rPr lang="en-US" sz="1200" dirty="0">
                          <a:solidFill>
                            <a:schemeClr val="bg1"/>
                          </a:solidFill>
                          <a:latin typeface="Segoe UI" panose="020B0502040204020203" pitchFamily="34" charset="0"/>
                          <a:cs typeface="Segoe UI" panose="020B0502040204020203" pitchFamily="34" charset="0"/>
                        </a:rPr>
                        <a:t>Commitment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5DA6"/>
                    </a:solidFill>
                  </a:tcPr>
                </a:tc>
                <a:tc>
                  <a:txBody>
                    <a:bodyPr/>
                    <a:lstStyle/>
                    <a:p>
                      <a:pPr marL="171450" indent="-171450">
                        <a:buClr>
                          <a:srgbClr val="005DA6"/>
                        </a:buClr>
                        <a:buFont typeface="Arial" panose="020B0604020202020204" pitchFamily="34" charset="0"/>
                        <a:buChar char="•"/>
                      </a:pPr>
                      <a:endParaRPr lang="en-US" sz="1200" dirty="0">
                        <a:latin typeface="Segoe UI" panose="020B0502040204020203" pitchFamily="34" charset="0"/>
                        <a:cs typeface="Segoe UI" panose="020B05020402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Part of a broad portfolio of investments; involvement primarily at the board level</a:t>
                      </a: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One of many business units or divisions</a:t>
                      </a:r>
                    </a:p>
                    <a:p>
                      <a:pPr marL="171450" indent="-171450">
                        <a:buClr>
                          <a:srgbClr val="005DA6"/>
                        </a:buClr>
                        <a:buFont typeface="Arial" panose="020B0604020202020204" pitchFamily="34" charset="0"/>
                        <a:buChar char="•"/>
                      </a:pPr>
                      <a:endParaRPr lang="en-US" sz="1200" dirty="0">
                        <a:solidFill>
                          <a:srgbClr val="585858"/>
                        </a:solidFill>
                        <a:latin typeface="Segoe UI" panose="020B0502040204020203" pitchFamily="34" charset="0"/>
                        <a:cs typeface="Segoe UI" panose="020B0502040204020203" pitchFamily="34" charset="0"/>
                      </a:endParaRP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dirty="0">
                          <a:solidFill>
                            <a:srgbClr val="585858"/>
                          </a:solidFill>
                          <a:latin typeface="Segoe UI" panose="020B0502040204020203" pitchFamily="34" charset="0"/>
                          <a:cs typeface="Segoe UI" panose="020B0502040204020203" pitchFamily="34" charset="0"/>
                        </a:rPr>
                        <a:t>Varies</a:t>
                      </a: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99743354"/>
                  </a:ext>
                </a:extLst>
              </a:tr>
              <a:tr h="182880">
                <a:tc>
                  <a:txBody>
                    <a:bodyPr/>
                    <a:lstStyle/>
                    <a:p>
                      <a:pPr algn="ctr"/>
                      <a:endParaRPr lang="en-US" sz="800" dirty="0">
                        <a:solidFill>
                          <a:schemeClr val="bg1"/>
                        </a:solidFill>
                        <a:latin typeface="Segoe UI" panose="020B0502040204020203" pitchFamily="34" charset="0"/>
                        <a:cs typeface="Segoe UI" panose="020B0502040204020203"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endParaRPr lang="en-US" sz="800" dirty="0">
                        <a:latin typeface="Segoe UI" panose="020B0502040204020203" pitchFamily="34" charset="0"/>
                        <a:cs typeface="Segoe UI" panose="020B05020402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endParaRPr lang="en-US" sz="800" dirty="0">
                        <a:solidFill>
                          <a:srgbClr val="585858"/>
                        </a:solidFill>
                        <a:latin typeface="Segoe UI" panose="020B0502040204020203" pitchFamily="34" charset="0"/>
                        <a:cs typeface="Segoe UI" panose="020B0502040204020203" pitchFamily="34" charset="0"/>
                      </a:endParaRP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endParaRPr lang="en-US" sz="800" dirty="0">
                        <a:solidFill>
                          <a:srgbClr val="585858"/>
                        </a:solidFill>
                        <a:latin typeface="Segoe UI" panose="020B0502040204020203" pitchFamily="34" charset="0"/>
                        <a:cs typeface="Segoe UI" panose="020B0502040204020203" pitchFamily="34" charset="0"/>
                      </a:endParaRP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800" dirty="0">
                        <a:solidFill>
                          <a:srgbClr val="585858"/>
                        </a:solidFill>
                        <a:latin typeface="Segoe UI" panose="020B0502040204020203" pitchFamily="34" charset="0"/>
                        <a:cs typeface="Segoe UI" panose="020B0502040204020203" pitchFamily="34" charset="0"/>
                      </a:endParaRP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7648524"/>
                  </a:ext>
                </a:extLst>
              </a:tr>
              <a:tr h="370840">
                <a:tc>
                  <a:txBody>
                    <a:bodyPr/>
                    <a:lstStyle/>
                    <a:p>
                      <a:pPr algn="ctr"/>
                      <a:r>
                        <a:rPr lang="en-US" sz="1200" dirty="0">
                          <a:solidFill>
                            <a:schemeClr val="bg1"/>
                          </a:solidFill>
                          <a:latin typeface="Segoe UI" panose="020B0502040204020203" pitchFamily="34" charset="0"/>
                          <a:cs typeface="Segoe UI" panose="020B0502040204020203" pitchFamily="34" charset="0"/>
                        </a:rPr>
                        <a:t>Deal Terms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5DA6"/>
                    </a:solidFill>
                  </a:tcPr>
                </a:tc>
                <a:tc>
                  <a:txBody>
                    <a:bodyPr/>
                    <a:lstStyle/>
                    <a:p>
                      <a:pPr marL="171450" indent="-171450">
                        <a:buClr>
                          <a:srgbClr val="005DA6"/>
                        </a:buClr>
                        <a:buFont typeface="Arial" panose="020B0604020202020204" pitchFamily="34" charset="0"/>
                        <a:buChar char="•"/>
                      </a:pPr>
                      <a:endParaRPr lang="en-US" sz="1200" dirty="0">
                        <a:latin typeface="Segoe UI" panose="020B0502040204020203" pitchFamily="34" charset="0"/>
                        <a:cs typeface="Segoe UI" panose="020B05020402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Driven by investors and lenders</a:t>
                      </a: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171450" indent="-171450">
                        <a:buClr>
                          <a:srgbClr val="005DA6"/>
                        </a:buClr>
                        <a:buFont typeface="Arial" panose="020B0604020202020204" pitchFamily="34" charset="0"/>
                        <a:buChar char="•"/>
                      </a:pPr>
                      <a:r>
                        <a:rPr lang="en-US" sz="1200" dirty="0">
                          <a:solidFill>
                            <a:srgbClr val="585858"/>
                          </a:solidFill>
                          <a:latin typeface="Segoe UI" panose="020B0502040204020203" pitchFamily="34" charset="0"/>
                          <a:cs typeface="Segoe UI" panose="020B0502040204020203" pitchFamily="34" charset="0"/>
                        </a:rPr>
                        <a:t>Structured to protect the purchasing corporation</a:t>
                      </a:r>
                    </a:p>
                    <a:p>
                      <a:pPr marL="171450" indent="-171450">
                        <a:buClr>
                          <a:srgbClr val="005DA6"/>
                        </a:buClr>
                        <a:buFont typeface="Arial" panose="020B0604020202020204" pitchFamily="34" charset="0"/>
                        <a:buChar char="•"/>
                      </a:pPr>
                      <a:endParaRPr lang="en-US" sz="1200" dirty="0">
                        <a:solidFill>
                          <a:srgbClr val="585858"/>
                        </a:solidFill>
                        <a:latin typeface="Segoe UI" panose="020B0502040204020203" pitchFamily="34" charset="0"/>
                        <a:cs typeface="Segoe UI" panose="020B0502040204020203" pitchFamily="34" charset="0"/>
                      </a:endParaRP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dirty="0">
                          <a:solidFill>
                            <a:srgbClr val="585858"/>
                          </a:solidFill>
                          <a:latin typeface="Segoe UI" panose="020B0502040204020203" pitchFamily="34" charset="0"/>
                          <a:cs typeface="Segoe UI" panose="020B0502040204020203" pitchFamily="34" charset="0"/>
                        </a:rPr>
                        <a:t>Driven by financial resources and lenders</a:t>
                      </a:r>
                    </a:p>
                  </a:txBody>
                  <a:tcPr marL="0"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68207821"/>
                  </a:ext>
                </a:extLst>
              </a:tr>
            </a:tbl>
          </a:graphicData>
        </a:graphic>
      </p:graphicFrame>
      <p:sp>
        <p:nvSpPr>
          <p:cNvPr id="5" name="Rectangle 4">
            <a:extLst>
              <a:ext uri="{FF2B5EF4-FFF2-40B4-BE49-F238E27FC236}">
                <a16:creationId xmlns:a16="http://schemas.microsoft.com/office/drawing/2014/main" id="{C623581A-49AE-4055-AFD9-4CBED4643142}"/>
              </a:ext>
            </a:extLst>
          </p:cNvPr>
          <p:cNvSpPr/>
          <p:nvPr/>
        </p:nvSpPr>
        <p:spPr>
          <a:xfrm>
            <a:off x="804672" y="7133905"/>
            <a:ext cx="5824728" cy="184666"/>
          </a:xfrm>
          <a:prstGeom prst="rect">
            <a:avLst/>
          </a:prstGeom>
        </p:spPr>
        <p:txBody>
          <a:bodyPr wrap="square" lIns="0" tIns="0" rIns="0" bIns="0">
            <a:spAutoFit/>
          </a:bodyPr>
          <a:lstStyle/>
          <a:p>
            <a:r>
              <a:rPr lang="en-US" sz="1200" i="1" dirty="0">
                <a:solidFill>
                  <a:srgbClr val="585858"/>
                </a:solidFill>
              </a:rPr>
              <a:t>There is no guarantee claims made will come to pass.</a:t>
            </a:r>
          </a:p>
        </p:txBody>
      </p:sp>
    </p:spTree>
    <p:extLst>
      <p:ext uri="{BB962C8B-B14F-4D97-AF65-F5344CB8AC3E}">
        <p14:creationId xmlns:p14="http://schemas.microsoft.com/office/powerpoint/2010/main" val="18926760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Individual Buyers: Considerations</a:t>
            </a:r>
          </a:p>
        </p:txBody>
      </p:sp>
      <p:sp>
        <p:nvSpPr>
          <p:cNvPr id="11" name="Rectangle 10">
            <a:extLst>
              <a:ext uri="{FF2B5EF4-FFF2-40B4-BE49-F238E27FC236}">
                <a16:creationId xmlns:a16="http://schemas.microsoft.com/office/drawing/2014/main" id="{852A152A-D28C-483F-8C11-CBADA6EF320D}"/>
              </a:ext>
            </a:extLst>
          </p:cNvPr>
          <p:cNvSpPr/>
          <p:nvPr/>
        </p:nvSpPr>
        <p:spPr>
          <a:xfrm>
            <a:off x="685800" y="1645920"/>
            <a:ext cx="8229600" cy="3836050"/>
          </a:xfrm>
          <a:prstGeom prst="rect">
            <a:avLst/>
          </a:prstGeom>
        </p:spPr>
        <p:txBody>
          <a:bodyPr wrap="square" lIns="0" tIns="0" rIns="0" bIns="0">
            <a:spAutoFit/>
          </a:bodyPr>
          <a:lstStyle/>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High net worth individuals / corporate executives</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Good owner-operators for companies valued under $10M</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Local or regional ties; relocating back to the area</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Invest 20% to 30% equity and third party finances the balance</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Important to evaluate for motivation, management skills, and financial resources to consummate a transaction</a:t>
            </a:r>
          </a:p>
          <a:p>
            <a:pPr marL="233363" indent="-233363">
              <a:lnSpc>
                <a:spcPct val="110000"/>
              </a:lnSpc>
              <a:spcBef>
                <a:spcPts val="1800"/>
              </a:spcBef>
              <a:buClr>
                <a:srgbClr val="00A0DD"/>
              </a:buClr>
              <a:buFont typeface="Arial" panose="020B0604020202020204" pitchFamily="34" charset="0"/>
              <a:buChar char="•"/>
            </a:pPr>
            <a:endParaRPr lang="en-US" sz="2000" dirty="0">
              <a:solidFill>
                <a:srgbClr val="585858"/>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418951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Private Equity Groups: Considerations</a:t>
            </a:r>
          </a:p>
        </p:txBody>
      </p:sp>
      <p:sp>
        <p:nvSpPr>
          <p:cNvPr id="11" name="Rectangle 10">
            <a:extLst>
              <a:ext uri="{FF2B5EF4-FFF2-40B4-BE49-F238E27FC236}">
                <a16:creationId xmlns:a16="http://schemas.microsoft.com/office/drawing/2014/main" id="{852A152A-D28C-483F-8C11-CBADA6EF320D}"/>
              </a:ext>
            </a:extLst>
          </p:cNvPr>
          <p:cNvSpPr/>
          <p:nvPr/>
        </p:nvSpPr>
        <p:spPr>
          <a:xfrm>
            <a:off x="685800" y="1645920"/>
            <a:ext cx="8229600" cy="4066883"/>
          </a:xfrm>
          <a:prstGeom prst="rect">
            <a:avLst/>
          </a:prstGeom>
        </p:spPr>
        <p:txBody>
          <a:bodyPr wrap="square" lIns="0" tIns="0" rIns="0" bIns="0">
            <a:spAutoFit/>
          </a:bodyPr>
          <a:lstStyle/>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Over 6,500 active private equity investors in North America</a:t>
            </a:r>
            <a:r>
              <a:rPr lang="en-US" sz="2000" baseline="30000" dirty="0">
                <a:solidFill>
                  <a:srgbClr val="585858"/>
                </a:solidFill>
                <a:latin typeface="Segoe UI" panose="020B0502040204020203" pitchFamily="34" charset="0"/>
                <a:cs typeface="Segoe UI" panose="020B0502040204020203" pitchFamily="34" charset="0"/>
              </a:rPr>
              <a:t>1</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Funds range from $10 million to over $1 billion</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Sponsored vs. unsponsored funds</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Typically invest for 5-7 years with defined exit strategy</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Look for high-growth “platform” and “add-on” companies</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Like to see management in place</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Usually look for minimum of $1 million in EBITDA for platform investments, but sometimes under $1 million for add-ons</a:t>
            </a:r>
          </a:p>
        </p:txBody>
      </p:sp>
      <p:sp>
        <p:nvSpPr>
          <p:cNvPr id="5" name="Rectangle 4">
            <a:extLst>
              <a:ext uri="{FF2B5EF4-FFF2-40B4-BE49-F238E27FC236}">
                <a16:creationId xmlns:a16="http://schemas.microsoft.com/office/drawing/2014/main" id="{B89439BC-70D7-4795-B293-74A7D53B57B6}"/>
              </a:ext>
            </a:extLst>
          </p:cNvPr>
          <p:cNvSpPr/>
          <p:nvPr/>
        </p:nvSpPr>
        <p:spPr>
          <a:xfrm>
            <a:off x="685800" y="7131404"/>
            <a:ext cx="8229600" cy="187167"/>
          </a:xfrm>
          <a:prstGeom prst="rect">
            <a:avLst/>
          </a:prstGeom>
        </p:spPr>
        <p:txBody>
          <a:bodyPr wrap="square" lIns="0" tIns="0" rIns="0" bIns="0">
            <a:spAutoFit/>
          </a:bodyPr>
          <a:lstStyle/>
          <a:p>
            <a:pPr>
              <a:lnSpc>
                <a:spcPct val="110000"/>
              </a:lnSpc>
              <a:spcBef>
                <a:spcPts val="1800"/>
              </a:spcBef>
              <a:buClr>
                <a:srgbClr val="00A0DD"/>
              </a:buClr>
            </a:pPr>
            <a:r>
              <a:rPr lang="en-US" sz="1200" dirty="0">
                <a:solidFill>
                  <a:srgbClr val="585858"/>
                </a:solidFill>
                <a:latin typeface="Segoe UI" panose="020B0502040204020203" pitchFamily="34" charset="0"/>
                <a:cs typeface="Segoe UI" panose="020B0502040204020203" pitchFamily="34" charset="0"/>
              </a:rPr>
              <a:t>1) Pitchbook</a:t>
            </a:r>
          </a:p>
        </p:txBody>
      </p:sp>
    </p:spTree>
    <p:extLst>
      <p:ext uri="{BB962C8B-B14F-4D97-AF65-F5344CB8AC3E}">
        <p14:creationId xmlns:p14="http://schemas.microsoft.com/office/powerpoint/2010/main" val="28805976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Strategic Buyers: Considerations</a:t>
            </a:r>
          </a:p>
        </p:txBody>
      </p:sp>
      <p:sp>
        <p:nvSpPr>
          <p:cNvPr id="11" name="Rectangle 10">
            <a:extLst>
              <a:ext uri="{FF2B5EF4-FFF2-40B4-BE49-F238E27FC236}">
                <a16:creationId xmlns:a16="http://schemas.microsoft.com/office/drawing/2014/main" id="{852A152A-D28C-483F-8C11-CBADA6EF320D}"/>
              </a:ext>
            </a:extLst>
          </p:cNvPr>
          <p:cNvSpPr/>
          <p:nvPr/>
        </p:nvSpPr>
        <p:spPr>
          <a:xfrm>
            <a:off x="685800" y="1645920"/>
            <a:ext cx="6858000" cy="2928109"/>
          </a:xfrm>
          <a:prstGeom prst="rect">
            <a:avLst/>
          </a:prstGeom>
        </p:spPr>
        <p:txBody>
          <a:bodyPr wrap="square" lIns="0" tIns="0" rIns="0" bIns="0">
            <a:spAutoFit/>
          </a:bodyPr>
          <a:lstStyle/>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Private and public companies that can grow organically or by acquisition</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Acquisitions can provide:</a:t>
            </a:r>
          </a:p>
          <a:p>
            <a:pPr marL="803275"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Rapid entry into a market</a:t>
            </a:r>
          </a:p>
          <a:p>
            <a:pPr marL="803275"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Key customers, employees, and products</a:t>
            </a:r>
          </a:p>
          <a:p>
            <a:pPr marL="803275"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Revenue or cost-cutting synergies</a:t>
            </a:r>
          </a:p>
        </p:txBody>
      </p:sp>
    </p:spTree>
    <p:extLst>
      <p:ext uri="{BB962C8B-B14F-4D97-AF65-F5344CB8AC3E}">
        <p14:creationId xmlns:p14="http://schemas.microsoft.com/office/powerpoint/2010/main" val="23750013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Who Could Be the Worst Buyer?</a:t>
            </a:r>
          </a:p>
        </p:txBody>
      </p:sp>
      <p:grpSp>
        <p:nvGrpSpPr>
          <p:cNvPr id="4" name="Group 3">
            <a:extLst>
              <a:ext uri="{FF2B5EF4-FFF2-40B4-BE49-F238E27FC236}">
                <a16:creationId xmlns:a16="http://schemas.microsoft.com/office/drawing/2014/main" id="{3ABFAE49-262A-4E92-A7B8-3D764DE0EBF7}"/>
              </a:ext>
            </a:extLst>
          </p:cNvPr>
          <p:cNvGrpSpPr/>
          <p:nvPr/>
        </p:nvGrpSpPr>
        <p:grpSpPr>
          <a:xfrm>
            <a:off x="685800" y="1645920"/>
            <a:ext cx="8058150" cy="2309687"/>
            <a:chOff x="685800" y="2000250"/>
            <a:chExt cx="8058150" cy="2309687"/>
          </a:xfrm>
        </p:grpSpPr>
        <p:grpSp>
          <p:nvGrpSpPr>
            <p:cNvPr id="2" name="Group 1">
              <a:extLst>
                <a:ext uri="{FF2B5EF4-FFF2-40B4-BE49-F238E27FC236}">
                  <a16:creationId xmlns:a16="http://schemas.microsoft.com/office/drawing/2014/main" id="{63ACAA15-DADE-4259-BE21-3099FDD0EA63}"/>
                </a:ext>
              </a:extLst>
            </p:cNvPr>
            <p:cNvGrpSpPr/>
            <p:nvPr/>
          </p:nvGrpSpPr>
          <p:grpSpPr>
            <a:xfrm>
              <a:off x="685800" y="2000250"/>
              <a:ext cx="7543800" cy="708112"/>
              <a:chOff x="685800" y="3086100"/>
              <a:chExt cx="7543800" cy="708112"/>
            </a:xfrm>
          </p:grpSpPr>
          <p:sp>
            <p:nvSpPr>
              <p:cNvPr id="12" name="Text Placeholder 1">
                <a:extLst>
                  <a:ext uri="{FF2B5EF4-FFF2-40B4-BE49-F238E27FC236}">
                    <a16:creationId xmlns:a16="http://schemas.microsoft.com/office/drawing/2014/main" id="{FE1B4B17-669F-4CD4-AC26-C2A1765872A4}"/>
                  </a:ext>
                </a:extLst>
              </p:cNvPr>
              <p:cNvSpPr txBox="1">
                <a:spLocks/>
              </p:cNvSpPr>
              <p:nvPr/>
            </p:nvSpPr>
            <p:spPr>
              <a:xfrm>
                <a:off x="685800" y="3086100"/>
                <a:ext cx="4114800" cy="276999"/>
              </a:xfrm>
              <a:prstGeom prst="rect">
                <a:avLst/>
              </a:prstGeom>
            </p:spPr>
            <p:txBody>
              <a:bodyPr vert="horz" lIns="0" tIns="0" rIns="0" bIns="0" rtlCol="0" anchor="b">
                <a:sp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a:solidFill>
                      <a:srgbClr val="24405D"/>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000" dirty="0">
                    <a:solidFill>
                      <a:srgbClr val="00A0DD"/>
                    </a:solidFill>
                    <a:latin typeface="Segoe UI" panose="020B0502040204020203" pitchFamily="34" charset="0"/>
                    <a:cs typeface="Segoe UI" panose="020B0502040204020203" pitchFamily="34" charset="0"/>
                  </a:rPr>
                  <a:t>Customers or Suppliers</a:t>
                </a:r>
              </a:p>
            </p:txBody>
          </p:sp>
          <p:sp>
            <p:nvSpPr>
              <p:cNvPr id="15" name="Rectangle 14">
                <a:extLst>
                  <a:ext uri="{FF2B5EF4-FFF2-40B4-BE49-F238E27FC236}">
                    <a16:creationId xmlns:a16="http://schemas.microsoft.com/office/drawing/2014/main" id="{0DFC0F21-A29C-47AD-89C9-B5CD1B709151}"/>
                  </a:ext>
                </a:extLst>
              </p:cNvPr>
              <p:cNvSpPr/>
              <p:nvPr/>
            </p:nvSpPr>
            <p:spPr>
              <a:xfrm>
                <a:off x="685800" y="3472970"/>
                <a:ext cx="7543800" cy="321242"/>
              </a:xfrm>
              <a:prstGeom prst="rect">
                <a:avLst/>
              </a:prstGeom>
            </p:spPr>
            <p:txBody>
              <a:bodyPr wrap="square" lIns="0" tIns="0" rIns="0" bIns="0">
                <a:spAutoFit/>
              </a:bodyPr>
              <a:lstStyle/>
              <a:p>
                <a:pPr>
                  <a:lnSpc>
                    <a:spcPct val="114000"/>
                  </a:lnSpc>
                  <a:spcBef>
                    <a:spcPts val="600"/>
                  </a:spcBef>
                  <a:buClr>
                    <a:srgbClr val="00A0DD"/>
                  </a:buClr>
                </a:pPr>
                <a:r>
                  <a:rPr lang="en-US" sz="2000" dirty="0">
                    <a:solidFill>
                      <a:srgbClr val="585858"/>
                    </a:solidFill>
                    <a:latin typeface="Segoe UI" panose="020B0502040204020203" pitchFamily="34" charset="0"/>
                    <a:cs typeface="Segoe UI" panose="020B0502040204020203" pitchFamily="34" charset="0"/>
                  </a:rPr>
                  <a:t>Maintaining confidentiality with these groups is difficult</a:t>
                </a:r>
              </a:p>
            </p:txBody>
          </p:sp>
        </p:grpSp>
        <p:grpSp>
          <p:nvGrpSpPr>
            <p:cNvPr id="11" name="Group 10">
              <a:extLst>
                <a:ext uri="{FF2B5EF4-FFF2-40B4-BE49-F238E27FC236}">
                  <a16:creationId xmlns:a16="http://schemas.microsoft.com/office/drawing/2014/main" id="{1C741203-6C05-4673-B09A-69428EDC4E77}"/>
                </a:ext>
              </a:extLst>
            </p:cNvPr>
            <p:cNvGrpSpPr/>
            <p:nvPr/>
          </p:nvGrpSpPr>
          <p:grpSpPr>
            <a:xfrm>
              <a:off x="685800" y="3250960"/>
              <a:ext cx="8058150" cy="1058977"/>
              <a:chOff x="685800" y="3086100"/>
              <a:chExt cx="8058150" cy="1058977"/>
            </a:xfrm>
          </p:grpSpPr>
          <p:sp>
            <p:nvSpPr>
              <p:cNvPr id="14" name="Text Placeholder 1">
                <a:extLst>
                  <a:ext uri="{FF2B5EF4-FFF2-40B4-BE49-F238E27FC236}">
                    <a16:creationId xmlns:a16="http://schemas.microsoft.com/office/drawing/2014/main" id="{833459AB-2554-4D38-BA5D-369F2F7E138B}"/>
                  </a:ext>
                </a:extLst>
              </p:cNvPr>
              <p:cNvSpPr txBox="1">
                <a:spLocks/>
              </p:cNvSpPr>
              <p:nvPr/>
            </p:nvSpPr>
            <p:spPr>
              <a:xfrm>
                <a:off x="685800" y="3086100"/>
                <a:ext cx="4114800" cy="276999"/>
              </a:xfrm>
              <a:prstGeom prst="rect">
                <a:avLst/>
              </a:prstGeom>
            </p:spPr>
            <p:txBody>
              <a:bodyPr vert="horz" lIns="0" tIns="0" rIns="0" bIns="0" rtlCol="0" anchor="b">
                <a:sp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a:solidFill>
                      <a:srgbClr val="24405D"/>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000" dirty="0">
                    <a:solidFill>
                      <a:srgbClr val="00A0DD"/>
                    </a:solidFill>
                    <a:latin typeface="Segoe UI" panose="020B0502040204020203" pitchFamily="34" charset="0"/>
                    <a:cs typeface="Segoe UI" panose="020B0502040204020203" pitchFamily="34" charset="0"/>
                  </a:rPr>
                  <a:t>Employees</a:t>
                </a:r>
              </a:p>
            </p:txBody>
          </p:sp>
          <p:sp>
            <p:nvSpPr>
              <p:cNvPr id="16" name="Rectangle 15">
                <a:extLst>
                  <a:ext uri="{FF2B5EF4-FFF2-40B4-BE49-F238E27FC236}">
                    <a16:creationId xmlns:a16="http://schemas.microsoft.com/office/drawing/2014/main" id="{0CF1B6E6-C72F-4325-A938-983B1C9232E9}"/>
                  </a:ext>
                </a:extLst>
              </p:cNvPr>
              <p:cNvSpPr/>
              <p:nvPr/>
            </p:nvSpPr>
            <p:spPr>
              <a:xfrm>
                <a:off x="685800" y="3472970"/>
                <a:ext cx="8058150" cy="672107"/>
              </a:xfrm>
              <a:prstGeom prst="rect">
                <a:avLst/>
              </a:prstGeom>
            </p:spPr>
            <p:txBody>
              <a:bodyPr wrap="square" lIns="0" tIns="0" rIns="0" bIns="0">
                <a:spAutoFit/>
              </a:bodyPr>
              <a:lstStyle/>
              <a:p>
                <a:pPr>
                  <a:lnSpc>
                    <a:spcPct val="114000"/>
                  </a:lnSpc>
                  <a:spcBef>
                    <a:spcPts val="600"/>
                  </a:spcBef>
                  <a:buClr>
                    <a:srgbClr val="00A0DD"/>
                  </a:buClr>
                </a:pPr>
                <a:r>
                  <a:rPr lang="en-US" sz="2000" dirty="0">
                    <a:solidFill>
                      <a:srgbClr val="585858"/>
                    </a:solidFill>
                    <a:latin typeface="Segoe UI" panose="020B0502040204020203" pitchFamily="34" charset="0"/>
                    <a:cs typeface="Segoe UI" panose="020B0502040204020203" pitchFamily="34" charset="0"/>
                  </a:rPr>
                  <a:t>Biggest challenge is lack of capital – often requires owner to self-finance deal</a:t>
                </a:r>
              </a:p>
            </p:txBody>
          </p:sp>
        </p:grpSp>
      </p:grpSp>
    </p:spTree>
    <p:extLst>
      <p:ext uri="{BB962C8B-B14F-4D97-AF65-F5344CB8AC3E}">
        <p14:creationId xmlns:p14="http://schemas.microsoft.com/office/powerpoint/2010/main" val="36471597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How Do We Find Buyers?</a:t>
            </a:r>
          </a:p>
        </p:txBody>
      </p:sp>
      <p:sp>
        <p:nvSpPr>
          <p:cNvPr id="11" name="Rectangle 10">
            <a:extLst>
              <a:ext uri="{FF2B5EF4-FFF2-40B4-BE49-F238E27FC236}">
                <a16:creationId xmlns:a16="http://schemas.microsoft.com/office/drawing/2014/main" id="{852A152A-D28C-483F-8C11-CBADA6EF320D}"/>
              </a:ext>
            </a:extLst>
          </p:cNvPr>
          <p:cNvSpPr/>
          <p:nvPr/>
        </p:nvSpPr>
        <p:spPr>
          <a:xfrm>
            <a:off x="685800" y="1645920"/>
            <a:ext cx="8229600" cy="3605218"/>
          </a:xfrm>
          <a:prstGeom prst="rect">
            <a:avLst/>
          </a:prstGeom>
        </p:spPr>
        <p:txBody>
          <a:bodyPr wrap="square" lIns="0" tIns="0" rIns="0" bIns="0">
            <a:spAutoFit/>
          </a:bodyPr>
          <a:lstStyle/>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Subscriptions to databases containing data on private companies, M&amp;A transactions, and investor criteria</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Internal buyer database – continually collect information from local, regional, and national buyers</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Proactive searches to find “good fit” prospects among private equity groups and strategic buyers</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Networking with other intermediaries and advisors</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Confidential advertising through various media channels</a:t>
            </a:r>
          </a:p>
        </p:txBody>
      </p:sp>
    </p:spTree>
    <p:extLst>
      <p:ext uri="{BB962C8B-B14F-4D97-AF65-F5344CB8AC3E}">
        <p14:creationId xmlns:p14="http://schemas.microsoft.com/office/powerpoint/2010/main" val="16380701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Letter of Intent</a:t>
            </a:r>
          </a:p>
        </p:txBody>
      </p:sp>
      <p:sp>
        <p:nvSpPr>
          <p:cNvPr id="11" name="Rectangle 10">
            <a:extLst>
              <a:ext uri="{FF2B5EF4-FFF2-40B4-BE49-F238E27FC236}">
                <a16:creationId xmlns:a16="http://schemas.microsoft.com/office/drawing/2014/main" id="{852A152A-D28C-483F-8C11-CBADA6EF320D}"/>
              </a:ext>
            </a:extLst>
          </p:cNvPr>
          <p:cNvSpPr/>
          <p:nvPr/>
        </p:nvSpPr>
        <p:spPr>
          <a:xfrm>
            <a:off x="685800" y="1645920"/>
            <a:ext cx="6858000" cy="4998612"/>
          </a:xfrm>
          <a:prstGeom prst="rect">
            <a:avLst/>
          </a:prstGeom>
        </p:spPr>
        <p:txBody>
          <a:bodyPr wrap="square" lIns="0" tIns="0" rIns="0" bIns="0">
            <a:spAutoFit/>
          </a:bodyPr>
          <a:lstStyle/>
          <a:p>
            <a:pPr marL="233363" indent="-233363">
              <a:lnSpc>
                <a:spcPct val="110000"/>
              </a:lnSpc>
              <a:spcBef>
                <a:spcPts val="12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Letter of Intent (LOI) specifies price and terms:</a:t>
            </a:r>
          </a:p>
          <a:p>
            <a:pPr marL="803275" indent="-233363">
              <a:lnSpc>
                <a:spcPct val="110000"/>
              </a:lnSpc>
              <a:spcBef>
                <a:spcPts val="12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Cash due at closing</a:t>
            </a:r>
          </a:p>
          <a:p>
            <a:pPr marL="803275" indent="-233363">
              <a:lnSpc>
                <a:spcPct val="110000"/>
              </a:lnSpc>
              <a:spcBef>
                <a:spcPts val="12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Assets included and excluded in the sale</a:t>
            </a:r>
          </a:p>
          <a:p>
            <a:pPr marL="803275" indent="-233363">
              <a:lnSpc>
                <a:spcPct val="110000"/>
              </a:lnSpc>
              <a:spcBef>
                <a:spcPts val="12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Non-compete terms</a:t>
            </a:r>
          </a:p>
          <a:p>
            <a:pPr marL="803275" indent="-233363">
              <a:lnSpc>
                <a:spcPct val="110000"/>
              </a:lnSpc>
              <a:spcBef>
                <a:spcPts val="12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Transition period</a:t>
            </a:r>
          </a:p>
          <a:p>
            <a:pPr marL="803275" indent="-233363">
              <a:lnSpc>
                <a:spcPct val="110000"/>
              </a:lnSpc>
              <a:spcBef>
                <a:spcPts val="12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Close date</a:t>
            </a:r>
          </a:p>
          <a:p>
            <a:pPr marL="803275" indent="-233363">
              <a:lnSpc>
                <a:spcPct val="110000"/>
              </a:lnSpc>
              <a:spcBef>
                <a:spcPts val="12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Post-closing payments – seller financing, earn outs, escrow</a:t>
            </a:r>
          </a:p>
          <a:p>
            <a:pPr marL="233363" indent="-233363">
              <a:lnSpc>
                <a:spcPct val="110000"/>
              </a:lnSpc>
              <a:spcBef>
                <a:spcPts val="18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Things to consider during LOI negotiations</a:t>
            </a:r>
          </a:p>
          <a:p>
            <a:pPr marL="803275" indent="-233363">
              <a:lnSpc>
                <a:spcPct val="110000"/>
              </a:lnSpc>
              <a:spcBef>
                <a:spcPts val="12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Time frame for due diligence</a:t>
            </a:r>
          </a:p>
          <a:p>
            <a:pPr marL="803275" indent="-233363">
              <a:lnSpc>
                <a:spcPct val="110000"/>
              </a:lnSpc>
              <a:spcBef>
                <a:spcPts val="12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Stock sale vs. asset sale</a:t>
            </a:r>
          </a:p>
          <a:p>
            <a:pPr marL="803275" indent="-233363">
              <a:lnSpc>
                <a:spcPct val="110000"/>
              </a:lnSpc>
              <a:spcBef>
                <a:spcPts val="12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Transition period</a:t>
            </a:r>
          </a:p>
          <a:p>
            <a:pPr marL="803275" indent="-233363">
              <a:lnSpc>
                <a:spcPct val="110000"/>
              </a:lnSpc>
              <a:spcBef>
                <a:spcPts val="120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Buyer’s ability to obtain third party financing</a:t>
            </a:r>
          </a:p>
        </p:txBody>
      </p:sp>
    </p:spTree>
    <p:extLst>
      <p:ext uri="{BB962C8B-B14F-4D97-AF65-F5344CB8AC3E}">
        <p14:creationId xmlns:p14="http://schemas.microsoft.com/office/powerpoint/2010/main" val="4093548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Who We Serve</a:t>
            </a:r>
          </a:p>
        </p:txBody>
      </p:sp>
      <p:sp>
        <p:nvSpPr>
          <p:cNvPr id="11" name="Rectangle 10">
            <a:extLst>
              <a:ext uri="{FF2B5EF4-FFF2-40B4-BE49-F238E27FC236}">
                <a16:creationId xmlns:a16="http://schemas.microsoft.com/office/drawing/2014/main" id="{852A152A-D28C-483F-8C11-CBADA6EF320D}"/>
              </a:ext>
            </a:extLst>
          </p:cNvPr>
          <p:cNvSpPr/>
          <p:nvPr/>
        </p:nvSpPr>
        <p:spPr>
          <a:xfrm>
            <a:off x="685800" y="1645920"/>
            <a:ext cx="6858000" cy="2358723"/>
          </a:xfrm>
          <a:prstGeom prst="rect">
            <a:avLst/>
          </a:prstGeom>
        </p:spPr>
        <p:txBody>
          <a:bodyPr wrap="square" lIns="0" tIns="0" rIns="0" bIns="0">
            <a:spAutoFit/>
          </a:bodyPr>
          <a:lstStyle/>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Privately held businesses ranging in size from $500,000 to $10 million in EBITDA</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Industry agnostic</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Completed engagements in nearly every state</a:t>
            </a:r>
          </a:p>
          <a:p>
            <a:pPr marL="233363" indent="-233363">
              <a:lnSpc>
                <a:spcPct val="110000"/>
              </a:lnSpc>
              <a:spcBef>
                <a:spcPts val="1800"/>
              </a:spcBef>
              <a:buClr>
                <a:srgbClr val="00A0DD"/>
              </a:buClr>
              <a:buFont typeface="Arial" panose="020B0604020202020204" pitchFamily="34" charset="0"/>
              <a:buChar char="•"/>
            </a:pPr>
            <a:endParaRPr lang="en-US" sz="2000" dirty="0">
              <a:solidFill>
                <a:srgbClr val="585858"/>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128031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Key Events Prior to Closing</a:t>
            </a:r>
          </a:p>
        </p:txBody>
      </p:sp>
      <p:sp>
        <p:nvSpPr>
          <p:cNvPr id="11" name="Rectangle 10">
            <a:extLst>
              <a:ext uri="{FF2B5EF4-FFF2-40B4-BE49-F238E27FC236}">
                <a16:creationId xmlns:a16="http://schemas.microsoft.com/office/drawing/2014/main" id="{852A152A-D28C-483F-8C11-CBADA6EF320D}"/>
              </a:ext>
            </a:extLst>
          </p:cNvPr>
          <p:cNvSpPr/>
          <p:nvPr/>
        </p:nvSpPr>
        <p:spPr>
          <a:xfrm>
            <a:off x="685800" y="1645920"/>
            <a:ext cx="8229600" cy="2358723"/>
          </a:xfrm>
          <a:prstGeom prst="rect">
            <a:avLst/>
          </a:prstGeom>
        </p:spPr>
        <p:txBody>
          <a:bodyPr wrap="square" lIns="0" tIns="0" rIns="0" bIns="0">
            <a:spAutoFit/>
          </a:bodyPr>
          <a:lstStyle/>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Buyer completes due diligence – legal and accounting issues are resolved</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Buyer secures third-party financing</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Closing legal documents are finalized</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Funds are transferred</a:t>
            </a:r>
          </a:p>
        </p:txBody>
      </p:sp>
    </p:spTree>
    <p:extLst>
      <p:ext uri="{BB962C8B-B14F-4D97-AF65-F5344CB8AC3E}">
        <p14:creationId xmlns:p14="http://schemas.microsoft.com/office/powerpoint/2010/main" val="12092554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Case Study</a:t>
            </a:r>
          </a:p>
        </p:txBody>
      </p:sp>
      <p:sp>
        <p:nvSpPr>
          <p:cNvPr id="10" name="Text Placeholder 3">
            <a:extLst>
              <a:ext uri="{FF2B5EF4-FFF2-40B4-BE49-F238E27FC236}">
                <a16:creationId xmlns:a16="http://schemas.microsoft.com/office/drawing/2014/main" id="{9C6C3810-2070-4942-97A8-71F64858533F}"/>
              </a:ext>
            </a:extLst>
          </p:cNvPr>
          <p:cNvSpPr txBox="1">
            <a:spLocks/>
          </p:cNvSpPr>
          <p:nvPr/>
        </p:nvSpPr>
        <p:spPr>
          <a:xfrm>
            <a:off x="685800" y="1119564"/>
            <a:ext cx="8503920" cy="268087"/>
          </a:xfrm>
          <a:prstGeom prst="rect">
            <a:avLst/>
          </a:prstGeom>
        </p:spPr>
        <p:txBody>
          <a:bodyPr vert="horz" lIns="0" tIns="0" rIns="0" bIns="0" rtlCol="0" anchor="ctr">
            <a:spAutoFit/>
          </a:bodyPr>
          <a:lstStyle>
            <a:defPPr>
              <a:defRPr lang="en-US"/>
            </a:defPPr>
            <a:lvl1pPr marL="0" algn="ctr" defTabSz="457200" rtl="0" eaLnBrk="1" latinLnBrk="0" hangingPunct="1">
              <a:defRPr sz="132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lnSpc>
                <a:spcPct val="120000"/>
              </a:lnSpc>
            </a:pPr>
            <a:r>
              <a:rPr lang="en-US" sz="1600" dirty="0">
                <a:solidFill>
                  <a:srgbClr val="00A0DD"/>
                </a:solidFill>
                <a:latin typeface="Segoe UI" panose="020B0502040204020203" pitchFamily="34" charset="0"/>
                <a:cs typeface="Segoe UI" panose="020B0502040204020203" pitchFamily="34" charset="0"/>
              </a:rPr>
              <a:t>TFM Services</a:t>
            </a:r>
          </a:p>
        </p:txBody>
      </p:sp>
      <p:sp>
        <p:nvSpPr>
          <p:cNvPr id="11" name="Rectangle 10">
            <a:extLst>
              <a:ext uri="{FF2B5EF4-FFF2-40B4-BE49-F238E27FC236}">
                <a16:creationId xmlns:a16="http://schemas.microsoft.com/office/drawing/2014/main" id="{852A152A-D28C-483F-8C11-CBADA6EF320D}"/>
              </a:ext>
            </a:extLst>
          </p:cNvPr>
          <p:cNvSpPr/>
          <p:nvPr/>
        </p:nvSpPr>
        <p:spPr>
          <a:xfrm>
            <a:off x="685800" y="1828800"/>
            <a:ext cx="8458200" cy="4690387"/>
          </a:xfrm>
          <a:prstGeom prst="rect">
            <a:avLst/>
          </a:prstGeom>
        </p:spPr>
        <p:txBody>
          <a:bodyPr wrap="square" lIns="0" tIns="0" rIns="0" bIns="0">
            <a:spAutoFit/>
          </a:bodyPr>
          <a:lstStyle/>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Owner had run TFM for nearly 30 years before reaching out to</a:t>
            </a:r>
            <a:br>
              <a:rPr lang="en-US" sz="1400" dirty="0">
                <a:solidFill>
                  <a:srgbClr val="585858"/>
                </a:solidFill>
                <a:latin typeface="Segoe UI" panose="020B0502040204020203" pitchFamily="34" charset="0"/>
                <a:cs typeface="Segoe UI" panose="020B0502040204020203" pitchFamily="34" charset="0"/>
              </a:rPr>
            </a:br>
            <a:r>
              <a:rPr lang="en-US" sz="1400" dirty="0">
                <a:solidFill>
                  <a:srgbClr val="585858"/>
                </a:solidFill>
                <a:latin typeface="Segoe UI" panose="020B0502040204020203" pitchFamily="34" charset="0"/>
                <a:cs typeface="Segoe UI" panose="020B0502040204020203" pitchFamily="34" charset="0"/>
              </a:rPr>
              <a:t>MCA to see what he should do in preparation of selling TFM, a facility</a:t>
            </a:r>
            <a:br>
              <a:rPr lang="en-US" sz="1400" dirty="0">
                <a:solidFill>
                  <a:srgbClr val="585858"/>
                </a:solidFill>
                <a:latin typeface="Segoe UI" panose="020B0502040204020203" pitchFamily="34" charset="0"/>
                <a:cs typeface="Segoe UI" panose="020B0502040204020203" pitchFamily="34" charset="0"/>
              </a:rPr>
            </a:br>
            <a:r>
              <a:rPr lang="en-US" sz="1400" dirty="0">
                <a:solidFill>
                  <a:srgbClr val="585858"/>
                </a:solidFill>
                <a:latin typeface="Segoe UI" panose="020B0502040204020203" pitchFamily="34" charset="0"/>
                <a:cs typeface="Segoe UI" panose="020B0502040204020203" pitchFamily="34" charset="0"/>
              </a:rPr>
              <a:t>services company providing floorcare, janitorial and other maintenance services.</a:t>
            </a:r>
          </a:p>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Among the many pieces of advice we offered was to transition his responsibilities to other managers and employees to make sure the business would run smoothly after he retires, and that doing so would help make his company more marketable and potentially more valuable.</a:t>
            </a:r>
          </a:p>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The owner responded by naming a key employee Vice President and slowly allowed him to take over his daily responsibilities; after a few years, the owner reached out to MCA and said he was ready to sell</a:t>
            </a:r>
          </a:p>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MCA took TFM to market in late-Fall 2019, and as the sale process gained steam, the pandemic caused widespread economic shutdowns; because a majority of TFM’s clients were essential businesses, they were minimally involved</a:t>
            </a:r>
          </a:p>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Buyer interest grew significantly thereafter, as TFM continued to perform well relative to many other businesses and investors began focusing on companies that seemed recession-proof</a:t>
            </a:r>
          </a:p>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MCA successfully completed the sale of TFM to a private equity firm in July 2020; the Vice President took over as President, and maintained a small piece of equity in the Company</a:t>
            </a:r>
          </a:p>
        </p:txBody>
      </p:sp>
      <p:sp>
        <p:nvSpPr>
          <p:cNvPr id="8" name="Rectangle 7">
            <a:extLst>
              <a:ext uri="{FF2B5EF4-FFF2-40B4-BE49-F238E27FC236}">
                <a16:creationId xmlns:a16="http://schemas.microsoft.com/office/drawing/2014/main" id="{6D2BB1AE-3316-41CB-A118-2597747E5D2C}"/>
              </a:ext>
            </a:extLst>
          </p:cNvPr>
          <p:cNvSpPr/>
          <p:nvPr/>
        </p:nvSpPr>
        <p:spPr>
          <a:xfrm>
            <a:off x="804672" y="6764573"/>
            <a:ext cx="5824728" cy="553998"/>
          </a:xfrm>
          <a:prstGeom prst="rect">
            <a:avLst/>
          </a:prstGeom>
        </p:spPr>
        <p:txBody>
          <a:bodyPr wrap="square" lIns="0" tIns="0" rIns="0" bIns="0">
            <a:spAutoFit/>
          </a:bodyPr>
          <a:lstStyle/>
          <a:p>
            <a:r>
              <a:rPr lang="en-US" sz="1200" i="1" dirty="0">
                <a:solidFill>
                  <a:srgbClr val="585858"/>
                </a:solidFill>
              </a:rPr>
              <a:t>Previous results or outcomes experienced by clients are unique to that client situation. There is no guarantee that the viewer will experience similar results or outcomes. Past performance is not indicative of future results.</a:t>
            </a:r>
          </a:p>
        </p:txBody>
      </p:sp>
      <p:pic>
        <p:nvPicPr>
          <p:cNvPr id="3" name="Picture 2">
            <a:extLst>
              <a:ext uri="{FF2B5EF4-FFF2-40B4-BE49-F238E27FC236}">
                <a16:creationId xmlns:a16="http://schemas.microsoft.com/office/drawing/2014/main" id="{8D8D7F1F-36D7-4D94-9873-80509330F2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26158" y="662814"/>
            <a:ext cx="3564506" cy="651636"/>
          </a:xfrm>
          <a:prstGeom prst="rect">
            <a:avLst/>
          </a:prstGeom>
        </p:spPr>
      </p:pic>
    </p:spTree>
    <p:extLst>
      <p:ext uri="{BB962C8B-B14F-4D97-AF65-F5344CB8AC3E}">
        <p14:creationId xmlns:p14="http://schemas.microsoft.com/office/powerpoint/2010/main" val="10906099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Case Study</a:t>
            </a:r>
          </a:p>
        </p:txBody>
      </p:sp>
      <p:sp>
        <p:nvSpPr>
          <p:cNvPr id="10" name="Text Placeholder 3">
            <a:extLst>
              <a:ext uri="{FF2B5EF4-FFF2-40B4-BE49-F238E27FC236}">
                <a16:creationId xmlns:a16="http://schemas.microsoft.com/office/drawing/2014/main" id="{9C6C3810-2070-4942-97A8-71F64858533F}"/>
              </a:ext>
            </a:extLst>
          </p:cNvPr>
          <p:cNvSpPr txBox="1">
            <a:spLocks/>
          </p:cNvSpPr>
          <p:nvPr/>
        </p:nvSpPr>
        <p:spPr>
          <a:xfrm>
            <a:off x="685800" y="1119564"/>
            <a:ext cx="8503920" cy="268087"/>
          </a:xfrm>
          <a:prstGeom prst="rect">
            <a:avLst/>
          </a:prstGeom>
        </p:spPr>
        <p:txBody>
          <a:bodyPr vert="horz" lIns="0" tIns="0" rIns="0" bIns="0" rtlCol="0" anchor="ctr">
            <a:spAutoFit/>
          </a:bodyPr>
          <a:lstStyle>
            <a:defPPr>
              <a:defRPr lang="en-US"/>
            </a:defPPr>
            <a:lvl1pPr marL="0" algn="ctr" defTabSz="457200" rtl="0" eaLnBrk="1" latinLnBrk="0" hangingPunct="1">
              <a:defRPr sz="132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lnSpc>
                <a:spcPct val="120000"/>
              </a:lnSpc>
            </a:pPr>
            <a:r>
              <a:rPr lang="en-US" sz="1600" dirty="0">
                <a:solidFill>
                  <a:srgbClr val="00A0DD"/>
                </a:solidFill>
                <a:latin typeface="Segoe UI" panose="020B0502040204020203" pitchFamily="34" charset="0"/>
                <a:cs typeface="Segoe UI" panose="020B0502040204020203" pitchFamily="34" charset="0"/>
              </a:rPr>
              <a:t>Star Seed</a:t>
            </a:r>
          </a:p>
        </p:txBody>
      </p:sp>
      <p:sp>
        <p:nvSpPr>
          <p:cNvPr id="11" name="Rectangle 10">
            <a:extLst>
              <a:ext uri="{FF2B5EF4-FFF2-40B4-BE49-F238E27FC236}">
                <a16:creationId xmlns:a16="http://schemas.microsoft.com/office/drawing/2014/main" id="{852A152A-D28C-483F-8C11-CBADA6EF320D}"/>
              </a:ext>
            </a:extLst>
          </p:cNvPr>
          <p:cNvSpPr/>
          <p:nvPr/>
        </p:nvSpPr>
        <p:spPr>
          <a:xfrm>
            <a:off x="685800" y="1828800"/>
            <a:ext cx="8229600" cy="4447243"/>
          </a:xfrm>
          <a:prstGeom prst="rect">
            <a:avLst/>
          </a:prstGeom>
        </p:spPr>
        <p:txBody>
          <a:bodyPr wrap="square" lIns="0" tIns="0" rIns="0" bIns="0">
            <a:spAutoFit/>
          </a:bodyPr>
          <a:lstStyle/>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Three business partners owned and operated a nationally</a:t>
            </a:r>
            <a:br>
              <a:rPr lang="en-US" sz="1400" dirty="0">
                <a:solidFill>
                  <a:srgbClr val="585858"/>
                </a:solidFill>
                <a:latin typeface="Segoe UI" panose="020B0502040204020203" pitchFamily="34" charset="0"/>
                <a:cs typeface="Segoe UI" panose="020B0502040204020203" pitchFamily="34" charset="0"/>
              </a:rPr>
            </a:br>
            <a:r>
              <a:rPr lang="en-US" sz="1400" dirty="0">
                <a:solidFill>
                  <a:srgbClr val="585858"/>
                </a:solidFill>
                <a:latin typeface="Segoe UI" panose="020B0502040204020203" pitchFamily="34" charset="0"/>
                <a:cs typeface="Segoe UI" panose="020B0502040204020203" pitchFamily="34" charset="0"/>
              </a:rPr>
              <a:t>recognized seed producer and distributor</a:t>
            </a:r>
          </a:p>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The owners decided they were ready to recapitalize the business; in other words, they wanted to “take some chips off the table” but maintain an equity position in the company and continue to see it grow</a:t>
            </a:r>
          </a:p>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MCA identified and reached out to hundreds of potential strategic buyers and private equity firms with experience in the agriculture industry</a:t>
            </a:r>
          </a:p>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The owners eventually sold an 80% equity stake in Star Seed to a group of three private equity firms and maintained executive positions in the company</a:t>
            </a:r>
          </a:p>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With the help of their new private equity partners, the original owners managed to grow the company substantially over the next five years</a:t>
            </a:r>
          </a:p>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In December 2018, Star Seed was acquired by another private equity firm</a:t>
            </a:r>
          </a:p>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The original owners sold their remaining 20% equity stake in Star Seed for nearly the same price it had sold their initial 80% equity stake five years earlier</a:t>
            </a:r>
          </a:p>
        </p:txBody>
      </p:sp>
      <p:pic>
        <p:nvPicPr>
          <p:cNvPr id="1026" name="Picture 2" descr="Image result for star seed logo">
            <a:extLst>
              <a:ext uri="{FF2B5EF4-FFF2-40B4-BE49-F238E27FC236}">
                <a16:creationId xmlns:a16="http://schemas.microsoft.com/office/drawing/2014/main" id="{C020B11D-B17D-46FE-8F73-C3BA1126624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4023" t="30469" r="14863" b="30469"/>
          <a:stretch/>
        </p:blipFill>
        <p:spPr bwMode="auto">
          <a:xfrm>
            <a:off x="6457950" y="662814"/>
            <a:ext cx="2705100" cy="14859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6D2BB1AE-3316-41CB-A118-2597747E5D2C}"/>
              </a:ext>
            </a:extLst>
          </p:cNvPr>
          <p:cNvSpPr/>
          <p:nvPr/>
        </p:nvSpPr>
        <p:spPr>
          <a:xfrm>
            <a:off x="804672" y="6764573"/>
            <a:ext cx="5824728" cy="553998"/>
          </a:xfrm>
          <a:prstGeom prst="rect">
            <a:avLst/>
          </a:prstGeom>
        </p:spPr>
        <p:txBody>
          <a:bodyPr wrap="square" lIns="0" tIns="0" rIns="0" bIns="0">
            <a:spAutoFit/>
          </a:bodyPr>
          <a:lstStyle/>
          <a:p>
            <a:r>
              <a:rPr lang="en-US" sz="1200" i="1" dirty="0">
                <a:solidFill>
                  <a:srgbClr val="585858"/>
                </a:solidFill>
              </a:rPr>
              <a:t>Previous results or outcomes experienced by clients are unique to that client situation. There is no guarantee that the viewer will experience similar results or outcomes. Past performance is not indicative of future results.</a:t>
            </a:r>
          </a:p>
        </p:txBody>
      </p:sp>
    </p:spTree>
    <p:extLst>
      <p:ext uri="{BB962C8B-B14F-4D97-AF65-F5344CB8AC3E}">
        <p14:creationId xmlns:p14="http://schemas.microsoft.com/office/powerpoint/2010/main" val="38626946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Case Study</a:t>
            </a:r>
          </a:p>
        </p:txBody>
      </p:sp>
      <p:sp>
        <p:nvSpPr>
          <p:cNvPr id="10" name="Text Placeholder 3">
            <a:extLst>
              <a:ext uri="{FF2B5EF4-FFF2-40B4-BE49-F238E27FC236}">
                <a16:creationId xmlns:a16="http://schemas.microsoft.com/office/drawing/2014/main" id="{9C6C3810-2070-4942-97A8-71F64858533F}"/>
              </a:ext>
            </a:extLst>
          </p:cNvPr>
          <p:cNvSpPr txBox="1">
            <a:spLocks/>
          </p:cNvSpPr>
          <p:nvPr/>
        </p:nvSpPr>
        <p:spPr>
          <a:xfrm>
            <a:off x="685800" y="1119564"/>
            <a:ext cx="8503920" cy="268087"/>
          </a:xfrm>
          <a:prstGeom prst="rect">
            <a:avLst/>
          </a:prstGeom>
        </p:spPr>
        <p:txBody>
          <a:bodyPr vert="horz" lIns="0" tIns="0" rIns="0" bIns="0" rtlCol="0" anchor="ctr">
            <a:spAutoFit/>
          </a:bodyPr>
          <a:lstStyle>
            <a:defPPr>
              <a:defRPr lang="en-US"/>
            </a:defPPr>
            <a:lvl1pPr marL="0" algn="ctr" defTabSz="457200" rtl="0" eaLnBrk="1" latinLnBrk="0" hangingPunct="1">
              <a:defRPr sz="132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lnSpc>
                <a:spcPct val="120000"/>
              </a:lnSpc>
            </a:pPr>
            <a:r>
              <a:rPr lang="en-US" sz="1600" dirty="0">
                <a:solidFill>
                  <a:srgbClr val="00A0DD"/>
                </a:solidFill>
                <a:latin typeface="Segoe UI" panose="020B0502040204020203" pitchFamily="34" charset="0"/>
                <a:cs typeface="Segoe UI" panose="020B0502040204020203" pitchFamily="34" charset="0"/>
              </a:rPr>
              <a:t>HCS</a:t>
            </a:r>
          </a:p>
        </p:txBody>
      </p:sp>
      <p:sp>
        <p:nvSpPr>
          <p:cNvPr id="11" name="Rectangle 10">
            <a:extLst>
              <a:ext uri="{FF2B5EF4-FFF2-40B4-BE49-F238E27FC236}">
                <a16:creationId xmlns:a16="http://schemas.microsoft.com/office/drawing/2014/main" id="{852A152A-D28C-483F-8C11-CBADA6EF320D}"/>
              </a:ext>
            </a:extLst>
          </p:cNvPr>
          <p:cNvSpPr/>
          <p:nvPr/>
        </p:nvSpPr>
        <p:spPr>
          <a:xfrm>
            <a:off x="685800" y="1828800"/>
            <a:ext cx="8229600" cy="4453399"/>
          </a:xfrm>
          <a:prstGeom prst="rect">
            <a:avLst/>
          </a:prstGeom>
        </p:spPr>
        <p:txBody>
          <a:bodyPr wrap="square" lIns="0" tIns="0" rIns="0" bIns="0">
            <a:spAutoFit/>
          </a:bodyPr>
          <a:lstStyle/>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Owner received an unsolicited offer for his healthcare software business from a private-equity backed company in the same industry</a:t>
            </a:r>
          </a:p>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MCA helped evaluate whether it was a fair offer, which included cash at closing equal to 15 times EBITDA, plus potential earnout payments</a:t>
            </a:r>
          </a:p>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We determined it was a generous offer, but felt confident that we could negotiate an even better offer and more favorable structure</a:t>
            </a:r>
          </a:p>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We prepared a counter offer based on valuation multiples of recent comparable transactions in the industry; the counter offer included an increase in cash at closing equal to four times EBITDA, plus an additional $2 million in earn out payments</a:t>
            </a:r>
          </a:p>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The buyer countered with an offer with slightly less cash at closing and accepted our earnout adjustment; they also accepted our proposed changes to the earnout structure, which included more attainable revenue targets for the seller</a:t>
            </a:r>
          </a:p>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In total, MCA helped its client obtain a $4 million increase in total potential transaction value over the initial offer</a:t>
            </a:r>
          </a:p>
        </p:txBody>
      </p:sp>
      <p:pic>
        <p:nvPicPr>
          <p:cNvPr id="6" name="Picture 5">
            <a:extLst>
              <a:ext uri="{FF2B5EF4-FFF2-40B4-BE49-F238E27FC236}">
                <a16:creationId xmlns:a16="http://schemas.microsoft.com/office/drawing/2014/main" id="{BB3B34AD-2270-4F68-B348-21B6B2C8306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15810" y="662814"/>
            <a:ext cx="2974854" cy="853442"/>
          </a:xfrm>
          <a:prstGeom prst="rect">
            <a:avLst/>
          </a:prstGeom>
        </p:spPr>
      </p:pic>
      <p:sp>
        <p:nvSpPr>
          <p:cNvPr id="8" name="Rectangle 7">
            <a:extLst>
              <a:ext uri="{FF2B5EF4-FFF2-40B4-BE49-F238E27FC236}">
                <a16:creationId xmlns:a16="http://schemas.microsoft.com/office/drawing/2014/main" id="{F52D59C2-8B90-4345-B058-074055BB5110}"/>
              </a:ext>
            </a:extLst>
          </p:cNvPr>
          <p:cNvSpPr/>
          <p:nvPr/>
        </p:nvSpPr>
        <p:spPr>
          <a:xfrm>
            <a:off x="804672" y="6764573"/>
            <a:ext cx="5824728" cy="553998"/>
          </a:xfrm>
          <a:prstGeom prst="rect">
            <a:avLst/>
          </a:prstGeom>
        </p:spPr>
        <p:txBody>
          <a:bodyPr wrap="square" lIns="0" tIns="0" rIns="0" bIns="0">
            <a:spAutoFit/>
          </a:bodyPr>
          <a:lstStyle/>
          <a:p>
            <a:r>
              <a:rPr lang="en-US" sz="1200" i="1" dirty="0">
                <a:solidFill>
                  <a:srgbClr val="585858"/>
                </a:solidFill>
              </a:rPr>
              <a:t>Previous results or outcomes experienced by clients are unique to that client situation. There is no guarantee that the viewer will experience similar results or outcomes. Past performance is not indicative of future results.</a:t>
            </a:r>
          </a:p>
        </p:txBody>
      </p:sp>
    </p:spTree>
    <p:extLst>
      <p:ext uri="{BB962C8B-B14F-4D97-AF65-F5344CB8AC3E}">
        <p14:creationId xmlns:p14="http://schemas.microsoft.com/office/powerpoint/2010/main" val="26100154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Case Study</a:t>
            </a:r>
          </a:p>
        </p:txBody>
      </p:sp>
      <p:sp>
        <p:nvSpPr>
          <p:cNvPr id="10" name="Text Placeholder 3">
            <a:extLst>
              <a:ext uri="{FF2B5EF4-FFF2-40B4-BE49-F238E27FC236}">
                <a16:creationId xmlns:a16="http://schemas.microsoft.com/office/drawing/2014/main" id="{9C6C3810-2070-4942-97A8-71F64858533F}"/>
              </a:ext>
            </a:extLst>
          </p:cNvPr>
          <p:cNvSpPr txBox="1">
            <a:spLocks/>
          </p:cNvSpPr>
          <p:nvPr/>
        </p:nvSpPr>
        <p:spPr>
          <a:xfrm>
            <a:off x="685800" y="1119564"/>
            <a:ext cx="8503920" cy="268087"/>
          </a:xfrm>
          <a:prstGeom prst="rect">
            <a:avLst/>
          </a:prstGeom>
        </p:spPr>
        <p:txBody>
          <a:bodyPr vert="horz" lIns="0" tIns="0" rIns="0" bIns="0" rtlCol="0" anchor="ctr">
            <a:spAutoFit/>
          </a:bodyPr>
          <a:lstStyle>
            <a:defPPr>
              <a:defRPr lang="en-US"/>
            </a:defPPr>
            <a:lvl1pPr marL="0" algn="ctr" defTabSz="457200" rtl="0" eaLnBrk="1" latinLnBrk="0" hangingPunct="1">
              <a:defRPr sz="132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lnSpc>
                <a:spcPct val="120000"/>
              </a:lnSpc>
            </a:pPr>
            <a:r>
              <a:rPr lang="en-US" sz="1600" dirty="0">
                <a:solidFill>
                  <a:srgbClr val="00A0DD"/>
                </a:solidFill>
                <a:latin typeface="Segoe UI" panose="020B0502040204020203" pitchFamily="34" charset="0"/>
                <a:cs typeface="Segoe UI" panose="020B0502040204020203" pitchFamily="34" charset="0"/>
              </a:rPr>
              <a:t>PFAS</a:t>
            </a:r>
          </a:p>
        </p:txBody>
      </p:sp>
      <p:sp>
        <p:nvSpPr>
          <p:cNvPr id="11" name="Rectangle 10">
            <a:extLst>
              <a:ext uri="{FF2B5EF4-FFF2-40B4-BE49-F238E27FC236}">
                <a16:creationId xmlns:a16="http://schemas.microsoft.com/office/drawing/2014/main" id="{852A152A-D28C-483F-8C11-CBADA6EF320D}"/>
              </a:ext>
            </a:extLst>
          </p:cNvPr>
          <p:cNvSpPr/>
          <p:nvPr/>
        </p:nvSpPr>
        <p:spPr>
          <a:xfrm>
            <a:off x="685800" y="1920240"/>
            <a:ext cx="8229600" cy="3979423"/>
          </a:xfrm>
          <a:prstGeom prst="rect">
            <a:avLst/>
          </a:prstGeom>
        </p:spPr>
        <p:txBody>
          <a:bodyPr wrap="square" lIns="0" tIns="0" rIns="0" bIns="0">
            <a:spAutoFit/>
          </a:bodyPr>
          <a:lstStyle/>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Completed the sale of PFAS, a Kansas-based fire, life safety,</a:t>
            </a:r>
            <a:br>
              <a:rPr lang="en-US" sz="1400" dirty="0">
                <a:solidFill>
                  <a:srgbClr val="585858"/>
                </a:solidFill>
                <a:latin typeface="Segoe UI" panose="020B0502040204020203" pitchFamily="34" charset="0"/>
                <a:cs typeface="Segoe UI" panose="020B0502040204020203" pitchFamily="34" charset="0"/>
              </a:rPr>
            </a:br>
            <a:r>
              <a:rPr lang="en-US" sz="1400" dirty="0">
                <a:solidFill>
                  <a:srgbClr val="585858"/>
                </a:solidFill>
                <a:latin typeface="Segoe UI" panose="020B0502040204020203" pitchFamily="34" charset="0"/>
                <a:cs typeface="Segoe UI" panose="020B0502040204020203" pitchFamily="34" charset="0"/>
              </a:rPr>
              <a:t>and security company, to a strategic buyer in August 2017</a:t>
            </a:r>
          </a:p>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The client received a below-market offer from a regional competitor to buy PFAS; the client was ready to find a path to retirement and was seriously considering the deal</a:t>
            </a:r>
          </a:p>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They needed help identifying whether the offer would leave them with enough to fund their retirement goals after taxes</a:t>
            </a:r>
          </a:p>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Mariner Wealth Advisors referred the client to our team; we advised the client to engage us to take the company to a broader market and solicit interest from multiple parties in order to avoid leaving money on the table</a:t>
            </a:r>
          </a:p>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Identified approximately 150 strategic buyer targets a dozen surrounding states</a:t>
            </a:r>
          </a:p>
          <a:p>
            <a:pPr marL="233363" indent="-233363">
              <a:lnSpc>
                <a:spcPct val="110000"/>
              </a:lnSpc>
              <a:spcBef>
                <a:spcPts val="1800"/>
              </a:spcBef>
              <a:buClr>
                <a:srgbClr val="00A0DD"/>
              </a:buClr>
              <a:buFont typeface="Arial" panose="020B0604020202020204" pitchFamily="34" charset="0"/>
              <a:buChar char="•"/>
            </a:pPr>
            <a:r>
              <a:rPr lang="en-US" sz="1400" dirty="0">
                <a:solidFill>
                  <a:srgbClr val="585858"/>
                </a:solidFill>
                <a:latin typeface="Segoe UI" panose="020B0502040204020203" pitchFamily="34" charset="0"/>
                <a:cs typeface="Segoe UI" panose="020B0502040204020203" pitchFamily="34" charset="0"/>
              </a:rPr>
              <a:t>We coordinated a competitive M&amp;A sale process that resulted in our client selling the company for nearly three times the original offer</a:t>
            </a:r>
          </a:p>
        </p:txBody>
      </p:sp>
      <p:pic>
        <p:nvPicPr>
          <p:cNvPr id="6" name="Picture 5">
            <a:extLst>
              <a:ext uri="{FF2B5EF4-FFF2-40B4-BE49-F238E27FC236}">
                <a16:creationId xmlns:a16="http://schemas.microsoft.com/office/drawing/2014/main" id="{1C03EF83-C26F-4115-B1B3-3890FA7322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6599" y="662814"/>
            <a:ext cx="2094065" cy="1647767"/>
          </a:xfrm>
          <a:prstGeom prst="rect">
            <a:avLst/>
          </a:prstGeom>
        </p:spPr>
      </p:pic>
      <p:sp>
        <p:nvSpPr>
          <p:cNvPr id="8" name="Rectangle 7">
            <a:extLst>
              <a:ext uri="{FF2B5EF4-FFF2-40B4-BE49-F238E27FC236}">
                <a16:creationId xmlns:a16="http://schemas.microsoft.com/office/drawing/2014/main" id="{E84209E9-3FEC-499E-B6E8-2FDF1D8047A7}"/>
              </a:ext>
            </a:extLst>
          </p:cNvPr>
          <p:cNvSpPr/>
          <p:nvPr/>
        </p:nvSpPr>
        <p:spPr>
          <a:xfrm>
            <a:off x="804672" y="6764573"/>
            <a:ext cx="5824728" cy="553998"/>
          </a:xfrm>
          <a:prstGeom prst="rect">
            <a:avLst/>
          </a:prstGeom>
        </p:spPr>
        <p:txBody>
          <a:bodyPr wrap="square" lIns="0" tIns="0" rIns="0" bIns="0">
            <a:spAutoFit/>
          </a:bodyPr>
          <a:lstStyle/>
          <a:p>
            <a:r>
              <a:rPr lang="en-US" sz="1200" i="1" dirty="0">
                <a:solidFill>
                  <a:srgbClr val="585858"/>
                </a:solidFill>
              </a:rPr>
              <a:t>Previous results or outcomes experienced by clients are unique to that client situation. There is no guarantee that the viewer will experience similar results or outcomes. Past performance is not indicative of future results.</a:t>
            </a:r>
          </a:p>
        </p:txBody>
      </p:sp>
    </p:spTree>
    <p:extLst>
      <p:ext uri="{BB962C8B-B14F-4D97-AF65-F5344CB8AC3E}">
        <p14:creationId xmlns:p14="http://schemas.microsoft.com/office/powerpoint/2010/main" val="18223763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Final Thoughts</a:t>
            </a:r>
          </a:p>
        </p:txBody>
      </p:sp>
      <p:sp>
        <p:nvSpPr>
          <p:cNvPr id="11" name="Rectangle 10">
            <a:extLst>
              <a:ext uri="{FF2B5EF4-FFF2-40B4-BE49-F238E27FC236}">
                <a16:creationId xmlns:a16="http://schemas.microsoft.com/office/drawing/2014/main" id="{852A152A-D28C-483F-8C11-CBADA6EF320D}"/>
              </a:ext>
            </a:extLst>
          </p:cNvPr>
          <p:cNvSpPr/>
          <p:nvPr/>
        </p:nvSpPr>
        <p:spPr>
          <a:xfrm>
            <a:off x="685800" y="1645920"/>
            <a:ext cx="8229600" cy="2697277"/>
          </a:xfrm>
          <a:prstGeom prst="rect">
            <a:avLst/>
          </a:prstGeom>
        </p:spPr>
        <p:txBody>
          <a:bodyPr wrap="square" lIns="0" tIns="0" rIns="0" bIns="0">
            <a:spAutoFit/>
          </a:bodyPr>
          <a:lstStyle/>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Plan ahead and be prepared – things can take longer than you think</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No business is perfect – share the good, the bad, and the ugly with your M&amp;A advisor so they can be fully informed and get in front of any issues</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Give yourself options – do not become dependent on one buyer</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Stay focused on your primary task – running your company</a:t>
            </a:r>
          </a:p>
        </p:txBody>
      </p:sp>
    </p:spTree>
    <p:extLst>
      <p:ext uri="{BB962C8B-B14F-4D97-AF65-F5344CB8AC3E}">
        <p14:creationId xmlns:p14="http://schemas.microsoft.com/office/powerpoint/2010/main" val="41568534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Disclosures</a:t>
            </a:r>
          </a:p>
        </p:txBody>
      </p:sp>
      <p:sp>
        <p:nvSpPr>
          <p:cNvPr id="11" name="Rectangle 10">
            <a:extLst>
              <a:ext uri="{FF2B5EF4-FFF2-40B4-BE49-F238E27FC236}">
                <a16:creationId xmlns:a16="http://schemas.microsoft.com/office/drawing/2014/main" id="{852A152A-D28C-483F-8C11-CBADA6EF320D}"/>
              </a:ext>
            </a:extLst>
          </p:cNvPr>
          <p:cNvSpPr/>
          <p:nvPr/>
        </p:nvSpPr>
        <p:spPr>
          <a:xfrm>
            <a:off x="685800" y="1645920"/>
            <a:ext cx="8229600" cy="2804999"/>
          </a:xfrm>
          <a:prstGeom prst="rect">
            <a:avLst/>
          </a:prstGeom>
        </p:spPr>
        <p:txBody>
          <a:bodyPr wrap="square" lIns="0" tIns="0" rIns="0" bIns="0">
            <a:spAutoFit/>
          </a:bodyPr>
          <a:lstStyle/>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Mariner Capital Advisors and Mariner Wealth Advisors are separate entities and as such, charge separate fees for their respective services. </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This piece is for informational use only. Nothing contained in this communication constitutes tax, legal, or accounting advice. </a:t>
            </a:r>
          </a:p>
          <a:p>
            <a:pPr marL="233363" indent="-233363">
              <a:lnSpc>
                <a:spcPct val="110000"/>
              </a:lnSpc>
              <a:spcBef>
                <a:spcPts val="18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Sell side engagements that include an offering of securities may include the engagement of our affiliated broker dealer, MSEC, LLC, and may include additional requirements not detailed herein. </a:t>
            </a:r>
          </a:p>
        </p:txBody>
      </p:sp>
    </p:spTree>
    <p:extLst>
      <p:ext uri="{BB962C8B-B14F-4D97-AF65-F5344CB8AC3E}">
        <p14:creationId xmlns:p14="http://schemas.microsoft.com/office/powerpoint/2010/main" val="58044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Topics</a:t>
            </a:r>
          </a:p>
        </p:txBody>
      </p:sp>
      <p:sp>
        <p:nvSpPr>
          <p:cNvPr id="11" name="Rectangle 10">
            <a:extLst>
              <a:ext uri="{FF2B5EF4-FFF2-40B4-BE49-F238E27FC236}">
                <a16:creationId xmlns:a16="http://schemas.microsoft.com/office/drawing/2014/main" id="{852A152A-D28C-483F-8C11-CBADA6EF320D}"/>
              </a:ext>
            </a:extLst>
          </p:cNvPr>
          <p:cNvSpPr/>
          <p:nvPr/>
        </p:nvSpPr>
        <p:spPr>
          <a:xfrm>
            <a:off x="685800" y="1645920"/>
            <a:ext cx="8686800" cy="2645981"/>
          </a:xfrm>
          <a:prstGeom prst="rect">
            <a:avLst/>
          </a:prstGeom>
        </p:spPr>
        <p:txBody>
          <a:bodyPr wrap="square" lIns="0" tIns="0" rIns="0" bIns="0">
            <a:spAutoFit/>
          </a:bodyPr>
          <a:lstStyle/>
          <a:p>
            <a:pPr marL="233363" indent="-233363">
              <a:lnSpc>
                <a:spcPct val="110000"/>
              </a:lnSpc>
              <a:spcBef>
                <a:spcPts val="10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Valuation Process</a:t>
            </a:r>
          </a:p>
          <a:p>
            <a:pPr marL="233363" indent="-233363">
              <a:lnSpc>
                <a:spcPct val="110000"/>
              </a:lnSpc>
              <a:spcBef>
                <a:spcPts val="10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Value Drivers</a:t>
            </a:r>
          </a:p>
          <a:p>
            <a:pPr marL="233363" indent="-233363">
              <a:lnSpc>
                <a:spcPct val="110000"/>
              </a:lnSpc>
              <a:spcBef>
                <a:spcPts val="10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Difference between price and value</a:t>
            </a:r>
          </a:p>
          <a:p>
            <a:pPr marL="233363" indent="-233363">
              <a:lnSpc>
                <a:spcPct val="110000"/>
              </a:lnSpc>
              <a:spcBef>
                <a:spcPts val="10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Characteristics of a successful deal</a:t>
            </a:r>
          </a:p>
          <a:p>
            <a:pPr marL="233363" indent="-233363">
              <a:lnSpc>
                <a:spcPct val="110000"/>
              </a:lnSpc>
              <a:spcBef>
                <a:spcPts val="10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The “deal team”</a:t>
            </a:r>
          </a:p>
          <a:p>
            <a:pPr marL="233363" indent="-233363">
              <a:lnSpc>
                <a:spcPct val="110000"/>
              </a:lnSpc>
              <a:spcBef>
                <a:spcPts val="1000"/>
              </a:spcBef>
              <a:buClr>
                <a:srgbClr val="00A0DD"/>
              </a:buClr>
              <a:buFont typeface="Arial" panose="020B0604020202020204" pitchFamily="34" charset="0"/>
              <a:buChar char="•"/>
            </a:pPr>
            <a:r>
              <a:rPr lang="en-US" sz="2000" dirty="0">
                <a:solidFill>
                  <a:srgbClr val="585858"/>
                </a:solidFill>
                <a:latin typeface="Segoe UI" panose="020B0502040204020203" pitchFamily="34" charset="0"/>
                <a:cs typeface="Segoe UI" panose="020B0502040204020203" pitchFamily="34" charset="0"/>
              </a:rPr>
              <a:t>Managing a sale process</a:t>
            </a:r>
          </a:p>
        </p:txBody>
      </p:sp>
    </p:spTree>
    <p:extLst>
      <p:ext uri="{BB962C8B-B14F-4D97-AF65-F5344CB8AC3E}">
        <p14:creationId xmlns:p14="http://schemas.microsoft.com/office/powerpoint/2010/main" val="106792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FEE5B65-A757-43C5-9DBA-8ABB9F4E9E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830568"/>
            <a:ext cx="1600200" cy="488003"/>
          </a:xfrm>
          <a:prstGeom prst="rect">
            <a:avLst/>
          </a:prstGeom>
        </p:spPr>
      </p:pic>
      <p:sp>
        <p:nvSpPr>
          <p:cNvPr id="7" name="Title 1">
            <a:extLst>
              <a:ext uri="{FF2B5EF4-FFF2-40B4-BE49-F238E27FC236}">
                <a16:creationId xmlns:a16="http://schemas.microsoft.com/office/drawing/2014/main" id="{D62D3940-1C46-44F4-99BF-AF03550B2A08}"/>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Reasons to Get a Valuation</a:t>
            </a:r>
          </a:p>
        </p:txBody>
      </p:sp>
      <p:sp>
        <p:nvSpPr>
          <p:cNvPr id="6" name="Rectangle 5">
            <a:extLst>
              <a:ext uri="{FF2B5EF4-FFF2-40B4-BE49-F238E27FC236}">
                <a16:creationId xmlns:a16="http://schemas.microsoft.com/office/drawing/2014/main" id="{EB0B3C59-616A-42AF-9884-95D19856BAC7}"/>
              </a:ext>
            </a:extLst>
          </p:cNvPr>
          <p:cNvSpPr/>
          <p:nvPr/>
        </p:nvSpPr>
        <p:spPr>
          <a:xfrm>
            <a:off x="685800" y="2032790"/>
            <a:ext cx="4114800" cy="1431482"/>
          </a:xfrm>
          <a:prstGeom prst="rect">
            <a:avLst/>
          </a:prstGeom>
        </p:spPr>
        <p:txBody>
          <a:bodyPr wrap="square" lIns="0" tIns="0" rIns="0" bIns="0">
            <a:spAutoFit/>
          </a:bodyPr>
          <a:lstStyle/>
          <a:p>
            <a:pPr marL="285750" indent="-285750">
              <a:lnSpc>
                <a:spcPct val="150000"/>
              </a:lnSpc>
              <a:spcBef>
                <a:spcPts val="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Sale of the business</a:t>
            </a:r>
          </a:p>
          <a:p>
            <a:pPr marL="285750" indent="-285750">
              <a:lnSpc>
                <a:spcPct val="150000"/>
              </a:lnSpc>
              <a:spcBef>
                <a:spcPts val="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Buy/sell agreements</a:t>
            </a:r>
          </a:p>
          <a:p>
            <a:pPr marL="285750" indent="-285750">
              <a:lnSpc>
                <a:spcPct val="150000"/>
              </a:lnSpc>
              <a:spcBef>
                <a:spcPts val="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Financing</a:t>
            </a:r>
          </a:p>
          <a:p>
            <a:pPr marL="285750" indent="-285750">
              <a:lnSpc>
                <a:spcPct val="150000"/>
              </a:lnSpc>
              <a:spcBef>
                <a:spcPts val="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ESOP </a:t>
            </a:r>
          </a:p>
        </p:txBody>
      </p:sp>
      <p:sp>
        <p:nvSpPr>
          <p:cNvPr id="8" name="Text Placeholder 1">
            <a:extLst>
              <a:ext uri="{FF2B5EF4-FFF2-40B4-BE49-F238E27FC236}">
                <a16:creationId xmlns:a16="http://schemas.microsoft.com/office/drawing/2014/main" id="{5C6C2A2F-1D4E-459E-8E1F-81208B3A8326}"/>
              </a:ext>
            </a:extLst>
          </p:cNvPr>
          <p:cNvSpPr txBox="1">
            <a:spLocks/>
          </p:cNvSpPr>
          <p:nvPr/>
        </p:nvSpPr>
        <p:spPr>
          <a:xfrm>
            <a:off x="685800" y="1645920"/>
            <a:ext cx="4114800" cy="276999"/>
          </a:xfrm>
          <a:prstGeom prst="rect">
            <a:avLst/>
          </a:prstGeom>
        </p:spPr>
        <p:txBody>
          <a:bodyPr vert="horz" lIns="0" tIns="0" rIns="0" bIns="0" rtlCol="0" anchor="b">
            <a:sp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a:solidFill>
                  <a:srgbClr val="24405D"/>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000" dirty="0">
                <a:solidFill>
                  <a:srgbClr val="00A0DD"/>
                </a:solidFill>
                <a:latin typeface="Segoe UI" panose="020B0502040204020203" pitchFamily="34" charset="0"/>
                <a:cs typeface="Segoe UI" panose="020B0502040204020203" pitchFamily="34" charset="0"/>
              </a:rPr>
              <a:t>Transactions</a:t>
            </a:r>
          </a:p>
        </p:txBody>
      </p:sp>
      <p:sp>
        <p:nvSpPr>
          <p:cNvPr id="18" name="Rectangle 17">
            <a:extLst>
              <a:ext uri="{FF2B5EF4-FFF2-40B4-BE49-F238E27FC236}">
                <a16:creationId xmlns:a16="http://schemas.microsoft.com/office/drawing/2014/main" id="{0E81125F-9AFE-4FAB-8BF1-10AD9871D2A4}"/>
              </a:ext>
            </a:extLst>
          </p:cNvPr>
          <p:cNvSpPr/>
          <p:nvPr/>
        </p:nvSpPr>
        <p:spPr>
          <a:xfrm>
            <a:off x="5257800" y="2032790"/>
            <a:ext cx="4114800" cy="1062150"/>
          </a:xfrm>
          <a:prstGeom prst="rect">
            <a:avLst/>
          </a:prstGeom>
        </p:spPr>
        <p:txBody>
          <a:bodyPr wrap="square" lIns="0" tIns="0" rIns="0" bIns="0">
            <a:spAutoFit/>
          </a:bodyPr>
          <a:lstStyle/>
          <a:p>
            <a:pPr marL="285750" indent="-285750">
              <a:lnSpc>
                <a:spcPct val="150000"/>
              </a:lnSpc>
              <a:spcBef>
                <a:spcPts val="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Gift and estate tax</a:t>
            </a:r>
          </a:p>
          <a:p>
            <a:pPr marL="285750" indent="-285750">
              <a:lnSpc>
                <a:spcPct val="150000"/>
              </a:lnSpc>
              <a:spcBef>
                <a:spcPts val="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Charitable donations</a:t>
            </a:r>
          </a:p>
          <a:p>
            <a:pPr marL="285750" indent="-285750">
              <a:lnSpc>
                <a:spcPct val="150000"/>
              </a:lnSpc>
              <a:spcBef>
                <a:spcPts val="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Employee Stock Options (409A)</a:t>
            </a:r>
          </a:p>
        </p:txBody>
      </p:sp>
      <p:sp>
        <p:nvSpPr>
          <p:cNvPr id="19" name="Text Placeholder 1">
            <a:extLst>
              <a:ext uri="{FF2B5EF4-FFF2-40B4-BE49-F238E27FC236}">
                <a16:creationId xmlns:a16="http://schemas.microsoft.com/office/drawing/2014/main" id="{43D9260B-455F-4DFE-8B31-D0F299F30890}"/>
              </a:ext>
            </a:extLst>
          </p:cNvPr>
          <p:cNvSpPr txBox="1">
            <a:spLocks/>
          </p:cNvSpPr>
          <p:nvPr/>
        </p:nvSpPr>
        <p:spPr>
          <a:xfrm>
            <a:off x="5257800" y="1645920"/>
            <a:ext cx="4114800" cy="276999"/>
          </a:xfrm>
          <a:prstGeom prst="rect">
            <a:avLst/>
          </a:prstGeom>
        </p:spPr>
        <p:txBody>
          <a:bodyPr vert="horz" lIns="0" tIns="0" rIns="0" bIns="0" rtlCol="0" anchor="b">
            <a:sp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a:solidFill>
                  <a:srgbClr val="24405D"/>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000" dirty="0">
                <a:solidFill>
                  <a:srgbClr val="00A0DD"/>
                </a:solidFill>
                <a:latin typeface="Segoe UI" panose="020B0502040204020203" pitchFamily="34" charset="0"/>
                <a:cs typeface="Segoe UI" panose="020B0502040204020203" pitchFamily="34" charset="0"/>
              </a:rPr>
              <a:t>Tax Reporting</a:t>
            </a:r>
          </a:p>
        </p:txBody>
      </p:sp>
      <p:sp>
        <p:nvSpPr>
          <p:cNvPr id="12" name="Text Placeholder 1">
            <a:extLst>
              <a:ext uri="{FF2B5EF4-FFF2-40B4-BE49-F238E27FC236}">
                <a16:creationId xmlns:a16="http://schemas.microsoft.com/office/drawing/2014/main" id="{FE1B4B17-669F-4CD4-AC26-C2A1765872A4}"/>
              </a:ext>
            </a:extLst>
          </p:cNvPr>
          <p:cNvSpPr txBox="1">
            <a:spLocks/>
          </p:cNvSpPr>
          <p:nvPr/>
        </p:nvSpPr>
        <p:spPr>
          <a:xfrm>
            <a:off x="685800" y="3830059"/>
            <a:ext cx="4114800" cy="276999"/>
          </a:xfrm>
          <a:prstGeom prst="rect">
            <a:avLst/>
          </a:prstGeom>
        </p:spPr>
        <p:txBody>
          <a:bodyPr vert="horz" lIns="0" tIns="0" rIns="0" bIns="0" rtlCol="0" anchor="b">
            <a:sp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a:solidFill>
                  <a:srgbClr val="24405D"/>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000" dirty="0">
                <a:solidFill>
                  <a:srgbClr val="00A0DD"/>
                </a:solidFill>
                <a:latin typeface="Segoe UI" panose="020B0502040204020203" pitchFamily="34" charset="0"/>
                <a:cs typeface="Segoe UI" panose="020B0502040204020203" pitchFamily="34" charset="0"/>
              </a:rPr>
              <a:t>Financial Reporting</a:t>
            </a:r>
          </a:p>
        </p:txBody>
      </p:sp>
      <p:sp>
        <p:nvSpPr>
          <p:cNvPr id="15" name="Rectangle 14">
            <a:extLst>
              <a:ext uri="{FF2B5EF4-FFF2-40B4-BE49-F238E27FC236}">
                <a16:creationId xmlns:a16="http://schemas.microsoft.com/office/drawing/2014/main" id="{0DFC0F21-A29C-47AD-89C9-B5CD1B709151}"/>
              </a:ext>
            </a:extLst>
          </p:cNvPr>
          <p:cNvSpPr/>
          <p:nvPr/>
        </p:nvSpPr>
        <p:spPr>
          <a:xfrm>
            <a:off x="685800" y="4216929"/>
            <a:ext cx="4114800" cy="1431482"/>
          </a:xfrm>
          <a:prstGeom prst="rect">
            <a:avLst/>
          </a:prstGeom>
        </p:spPr>
        <p:txBody>
          <a:bodyPr wrap="square" lIns="0" tIns="0" rIns="0" bIns="0">
            <a:spAutoFit/>
          </a:bodyPr>
          <a:lstStyle/>
          <a:p>
            <a:pPr marL="285750" indent="-285750">
              <a:lnSpc>
                <a:spcPct val="150000"/>
              </a:lnSpc>
              <a:spcBef>
                <a:spcPts val="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Purchase price allocations</a:t>
            </a:r>
          </a:p>
          <a:p>
            <a:pPr marL="285750" indent="-285750">
              <a:lnSpc>
                <a:spcPct val="150000"/>
              </a:lnSpc>
              <a:spcBef>
                <a:spcPts val="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Goodwill impairment</a:t>
            </a:r>
          </a:p>
          <a:p>
            <a:pPr marL="285750" indent="-285750">
              <a:lnSpc>
                <a:spcPct val="150000"/>
              </a:lnSpc>
              <a:spcBef>
                <a:spcPts val="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Portfolios  </a:t>
            </a:r>
          </a:p>
          <a:p>
            <a:pPr marL="285750" indent="-285750">
              <a:lnSpc>
                <a:spcPct val="150000"/>
              </a:lnSpc>
              <a:spcBef>
                <a:spcPts val="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Derivatives</a:t>
            </a:r>
          </a:p>
        </p:txBody>
      </p:sp>
      <p:sp>
        <p:nvSpPr>
          <p:cNvPr id="20" name="Text Placeholder 1">
            <a:extLst>
              <a:ext uri="{FF2B5EF4-FFF2-40B4-BE49-F238E27FC236}">
                <a16:creationId xmlns:a16="http://schemas.microsoft.com/office/drawing/2014/main" id="{CE5B657F-0D40-4F90-AB63-A5D1C881EA34}"/>
              </a:ext>
            </a:extLst>
          </p:cNvPr>
          <p:cNvSpPr txBox="1">
            <a:spLocks/>
          </p:cNvSpPr>
          <p:nvPr/>
        </p:nvSpPr>
        <p:spPr>
          <a:xfrm>
            <a:off x="5257800" y="3830059"/>
            <a:ext cx="4114800" cy="276999"/>
          </a:xfrm>
          <a:prstGeom prst="rect">
            <a:avLst/>
          </a:prstGeom>
        </p:spPr>
        <p:txBody>
          <a:bodyPr vert="horz" lIns="0" tIns="0" rIns="0" bIns="0" rtlCol="0" anchor="b">
            <a:sp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a:solidFill>
                  <a:srgbClr val="24405D"/>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000" dirty="0">
                <a:solidFill>
                  <a:srgbClr val="00A0DD"/>
                </a:solidFill>
                <a:latin typeface="Segoe UI" panose="020B0502040204020203" pitchFamily="34" charset="0"/>
                <a:cs typeface="Segoe UI" panose="020B0502040204020203" pitchFamily="34" charset="0"/>
              </a:rPr>
              <a:t>Litigation Support</a:t>
            </a:r>
          </a:p>
        </p:txBody>
      </p:sp>
      <p:sp>
        <p:nvSpPr>
          <p:cNvPr id="21" name="Rectangle 20">
            <a:extLst>
              <a:ext uri="{FF2B5EF4-FFF2-40B4-BE49-F238E27FC236}">
                <a16:creationId xmlns:a16="http://schemas.microsoft.com/office/drawing/2014/main" id="{A9C1FC5C-5258-4592-8A5F-FD9712471FF4}"/>
              </a:ext>
            </a:extLst>
          </p:cNvPr>
          <p:cNvSpPr/>
          <p:nvPr/>
        </p:nvSpPr>
        <p:spPr>
          <a:xfrm>
            <a:off x="5257800" y="4216929"/>
            <a:ext cx="4114800" cy="1062150"/>
          </a:xfrm>
          <a:prstGeom prst="rect">
            <a:avLst/>
          </a:prstGeom>
        </p:spPr>
        <p:txBody>
          <a:bodyPr wrap="square" lIns="0" tIns="0" rIns="0" bIns="0">
            <a:spAutoFit/>
          </a:bodyPr>
          <a:lstStyle/>
          <a:p>
            <a:pPr marL="285750" indent="-285750">
              <a:lnSpc>
                <a:spcPct val="150000"/>
              </a:lnSpc>
              <a:spcBef>
                <a:spcPts val="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Marital disputes</a:t>
            </a:r>
          </a:p>
          <a:p>
            <a:pPr marL="285750" indent="-285750">
              <a:lnSpc>
                <a:spcPct val="150000"/>
              </a:lnSpc>
              <a:spcBef>
                <a:spcPts val="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Shareholder disputes</a:t>
            </a:r>
          </a:p>
          <a:p>
            <a:pPr marL="285750" indent="-285750">
              <a:lnSpc>
                <a:spcPct val="150000"/>
              </a:lnSpc>
              <a:spcBef>
                <a:spcPts val="0"/>
              </a:spcBef>
              <a:buClr>
                <a:srgbClr val="00A0DD"/>
              </a:buClr>
              <a:buFont typeface="Arial" panose="020B0604020202020204" pitchFamily="34" charset="0"/>
              <a:buChar char="•"/>
            </a:pPr>
            <a:r>
              <a:rPr lang="en-US" sz="1600" dirty="0">
                <a:solidFill>
                  <a:srgbClr val="585858"/>
                </a:solidFill>
                <a:latin typeface="Segoe UI" panose="020B0502040204020203" pitchFamily="34" charset="0"/>
                <a:cs typeface="Segoe UI" panose="020B0502040204020203" pitchFamily="34" charset="0"/>
              </a:rPr>
              <a:t>Patent infringement </a:t>
            </a:r>
          </a:p>
        </p:txBody>
      </p:sp>
    </p:spTree>
    <p:extLst>
      <p:ext uri="{BB962C8B-B14F-4D97-AF65-F5344CB8AC3E}">
        <p14:creationId xmlns:p14="http://schemas.microsoft.com/office/powerpoint/2010/main" val="2444979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34735E6-7860-4B24-B26D-AEA8D5E2462D}" type="slidenum">
              <a:rPr lang="en-US" smtClean="0"/>
              <a:pPr/>
              <a:t>7</a:t>
            </a:fld>
            <a:endParaRPr lang="en-US" dirty="0"/>
          </a:p>
        </p:txBody>
      </p:sp>
      <p:sp>
        <p:nvSpPr>
          <p:cNvPr id="7" name="Title 1">
            <a:extLst>
              <a:ext uri="{FF2B5EF4-FFF2-40B4-BE49-F238E27FC236}">
                <a16:creationId xmlns:a16="http://schemas.microsoft.com/office/drawing/2014/main" id="{C9E546C8-6510-4EF8-B063-62244A9B8DE6}"/>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Valuation Process</a:t>
            </a:r>
          </a:p>
        </p:txBody>
      </p:sp>
      <p:sp>
        <p:nvSpPr>
          <p:cNvPr id="12" name="Rectangle 11">
            <a:extLst>
              <a:ext uri="{FF2B5EF4-FFF2-40B4-BE49-F238E27FC236}">
                <a16:creationId xmlns:a16="http://schemas.microsoft.com/office/drawing/2014/main" id="{DAD86D59-9F71-4DD9-86A4-5AA872A626A7}"/>
              </a:ext>
            </a:extLst>
          </p:cNvPr>
          <p:cNvSpPr/>
          <p:nvPr/>
        </p:nvSpPr>
        <p:spPr>
          <a:xfrm>
            <a:off x="685800" y="2032790"/>
            <a:ext cx="4114800" cy="2170146"/>
          </a:xfrm>
          <a:prstGeom prst="rect">
            <a:avLst/>
          </a:prstGeom>
        </p:spPr>
        <p:txBody>
          <a:bodyPr wrap="square" lIns="0" tIns="0" rIns="0" bIns="0">
            <a:spAutoFit/>
          </a:bodyPr>
          <a:lstStyle/>
          <a:p>
            <a:pPr marL="285750" indent="-285750">
              <a:lnSpc>
                <a:spcPct val="150000"/>
              </a:lnSpc>
              <a:spcBef>
                <a:spcPts val="0"/>
              </a:spcBef>
              <a:buClr>
                <a:srgbClr val="00A0DD"/>
              </a:buClr>
              <a:buFont typeface="Arial" panose="020B0604020202020204" pitchFamily="34" charset="0"/>
              <a:buChar char="•"/>
            </a:pPr>
            <a:r>
              <a:rPr lang="en-US" sz="1600" dirty="0">
                <a:solidFill>
                  <a:srgbClr val="455561"/>
                </a:solidFill>
                <a:latin typeface="Segoe UI" panose="020B0502040204020203" pitchFamily="34" charset="0"/>
                <a:cs typeface="Segoe UI" panose="020B0502040204020203" pitchFamily="34" charset="0"/>
              </a:rPr>
              <a:t>Scope – what are we valuing?</a:t>
            </a:r>
          </a:p>
          <a:p>
            <a:pPr marL="285750" indent="-285750">
              <a:lnSpc>
                <a:spcPct val="150000"/>
              </a:lnSpc>
              <a:spcBef>
                <a:spcPts val="0"/>
              </a:spcBef>
              <a:buClr>
                <a:srgbClr val="00A0DD"/>
              </a:buClr>
              <a:buFont typeface="Arial" panose="020B0604020202020204" pitchFamily="34" charset="0"/>
              <a:buChar char="•"/>
            </a:pPr>
            <a:r>
              <a:rPr lang="en-US" sz="1600" dirty="0">
                <a:solidFill>
                  <a:srgbClr val="455561"/>
                </a:solidFill>
                <a:latin typeface="Segoe UI" panose="020B0502040204020203" pitchFamily="34" charset="0"/>
                <a:cs typeface="Segoe UI" panose="020B0502040204020203" pitchFamily="34" charset="0"/>
              </a:rPr>
              <a:t>Purpose – why are we valuing?</a:t>
            </a:r>
          </a:p>
          <a:p>
            <a:pPr marL="285750" indent="-285750">
              <a:lnSpc>
                <a:spcPct val="150000"/>
              </a:lnSpc>
              <a:spcBef>
                <a:spcPts val="0"/>
              </a:spcBef>
              <a:buClr>
                <a:srgbClr val="00A0DD"/>
              </a:buClr>
              <a:buFont typeface="Arial" panose="020B0604020202020204" pitchFamily="34" charset="0"/>
              <a:buChar char="•"/>
            </a:pPr>
            <a:r>
              <a:rPr lang="en-US" sz="1600" dirty="0">
                <a:solidFill>
                  <a:srgbClr val="455561"/>
                </a:solidFill>
                <a:latin typeface="Segoe UI" panose="020B0502040204020203" pitchFamily="34" charset="0"/>
                <a:cs typeface="Segoe UI" panose="020B0502040204020203" pitchFamily="34" charset="0"/>
              </a:rPr>
              <a:t>Premise – how are we valuing?</a:t>
            </a:r>
          </a:p>
          <a:p>
            <a:pPr marL="285750" indent="-285750">
              <a:lnSpc>
                <a:spcPct val="150000"/>
              </a:lnSpc>
              <a:spcBef>
                <a:spcPts val="0"/>
              </a:spcBef>
              <a:buClr>
                <a:srgbClr val="00A0DD"/>
              </a:buClr>
              <a:buFont typeface="Arial" panose="020B0604020202020204" pitchFamily="34" charset="0"/>
              <a:buChar char="•"/>
            </a:pPr>
            <a:r>
              <a:rPr lang="en-US" sz="1600" dirty="0">
                <a:solidFill>
                  <a:srgbClr val="455561"/>
                </a:solidFill>
                <a:latin typeface="Segoe UI" panose="020B0502040204020203" pitchFamily="34" charset="0"/>
                <a:cs typeface="Segoe UI" panose="020B0502040204020203" pitchFamily="34" charset="0"/>
              </a:rPr>
              <a:t>Date – as of when are we valuing?</a:t>
            </a:r>
          </a:p>
          <a:p>
            <a:pPr marL="285750" indent="-285750">
              <a:lnSpc>
                <a:spcPct val="150000"/>
              </a:lnSpc>
              <a:spcBef>
                <a:spcPts val="0"/>
              </a:spcBef>
              <a:buClr>
                <a:srgbClr val="00A0DD"/>
              </a:buClr>
              <a:buFont typeface="Arial" panose="020B0604020202020204" pitchFamily="34" charset="0"/>
              <a:buChar char="•"/>
            </a:pPr>
            <a:r>
              <a:rPr lang="en-US" sz="1600" dirty="0">
                <a:solidFill>
                  <a:srgbClr val="455561"/>
                </a:solidFill>
                <a:latin typeface="Segoe UI" panose="020B0502040204020203" pitchFamily="34" charset="0"/>
                <a:cs typeface="Segoe UI" panose="020B0502040204020203" pitchFamily="34" charset="0"/>
              </a:rPr>
              <a:t>Standard of value – FMV, FV, Investment Value</a:t>
            </a:r>
          </a:p>
        </p:txBody>
      </p:sp>
      <p:sp>
        <p:nvSpPr>
          <p:cNvPr id="13" name="Text Placeholder 1">
            <a:extLst>
              <a:ext uri="{FF2B5EF4-FFF2-40B4-BE49-F238E27FC236}">
                <a16:creationId xmlns:a16="http://schemas.microsoft.com/office/drawing/2014/main" id="{160697B2-8BAB-49AE-B2E1-75309600CDD0}"/>
              </a:ext>
            </a:extLst>
          </p:cNvPr>
          <p:cNvSpPr txBox="1">
            <a:spLocks/>
          </p:cNvSpPr>
          <p:nvPr/>
        </p:nvSpPr>
        <p:spPr>
          <a:xfrm>
            <a:off x="685800" y="1645920"/>
            <a:ext cx="4114800" cy="276999"/>
          </a:xfrm>
          <a:prstGeom prst="rect">
            <a:avLst/>
          </a:prstGeom>
        </p:spPr>
        <p:txBody>
          <a:bodyPr vert="horz" lIns="0" tIns="0" rIns="0" bIns="0" rtlCol="0" anchor="b">
            <a:sp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a:solidFill>
                  <a:srgbClr val="24405D"/>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000" dirty="0">
                <a:solidFill>
                  <a:srgbClr val="00A0DD"/>
                </a:solidFill>
                <a:latin typeface="Segoe UI" panose="020B0502040204020203" pitchFamily="34" charset="0"/>
                <a:cs typeface="Segoe UI" panose="020B0502040204020203" pitchFamily="34" charset="0"/>
              </a:rPr>
              <a:t>1) Engagement</a:t>
            </a:r>
          </a:p>
        </p:txBody>
      </p:sp>
      <p:sp>
        <p:nvSpPr>
          <p:cNvPr id="14" name="Rectangle 13">
            <a:extLst>
              <a:ext uri="{FF2B5EF4-FFF2-40B4-BE49-F238E27FC236}">
                <a16:creationId xmlns:a16="http://schemas.microsoft.com/office/drawing/2014/main" id="{AC2069F0-F272-4BED-A481-FB6A2E9E327E}"/>
              </a:ext>
            </a:extLst>
          </p:cNvPr>
          <p:cNvSpPr/>
          <p:nvPr/>
        </p:nvSpPr>
        <p:spPr>
          <a:xfrm>
            <a:off x="5029200" y="2032790"/>
            <a:ext cx="4286250" cy="3647473"/>
          </a:xfrm>
          <a:prstGeom prst="rect">
            <a:avLst/>
          </a:prstGeom>
        </p:spPr>
        <p:txBody>
          <a:bodyPr wrap="square" lIns="0" tIns="0" rIns="0" bIns="0">
            <a:spAutoFit/>
          </a:bodyPr>
          <a:lstStyle/>
          <a:p>
            <a:pPr marL="285750" indent="-285750">
              <a:lnSpc>
                <a:spcPct val="150000"/>
              </a:lnSpc>
              <a:spcBef>
                <a:spcPts val="0"/>
              </a:spcBef>
              <a:buClr>
                <a:srgbClr val="00A0DD"/>
              </a:buClr>
              <a:buFont typeface="Arial" panose="020B0604020202020204" pitchFamily="34" charset="0"/>
              <a:buChar char="•"/>
            </a:pPr>
            <a:r>
              <a:rPr lang="en-US" sz="1600" dirty="0">
                <a:solidFill>
                  <a:srgbClr val="455561"/>
                </a:solidFill>
                <a:latin typeface="Segoe UI" panose="020B0502040204020203" pitchFamily="34" charset="0"/>
                <a:cs typeface="Segoe UI" panose="020B0502040204020203" pitchFamily="34" charset="0"/>
              </a:rPr>
              <a:t>Document requests and review</a:t>
            </a:r>
          </a:p>
          <a:p>
            <a:pPr marL="742950" lvl="1" indent="-285750">
              <a:lnSpc>
                <a:spcPct val="150000"/>
              </a:lnSpc>
              <a:buClr>
                <a:srgbClr val="00A0DD"/>
              </a:buClr>
              <a:buFont typeface="Arial" panose="020B0604020202020204" pitchFamily="34" charset="0"/>
              <a:buChar char="•"/>
            </a:pPr>
            <a:r>
              <a:rPr lang="en-US" sz="1600" dirty="0">
                <a:solidFill>
                  <a:srgbClr val="455561"/>
                </a:solidFill>
                <a:latin typeface="Segoe UI" panose="020B0502040204020203" pitchFamily="34" charset="0"/>
                <a:cs typeface="Segoe UI" panose="020B0502040204020203" pitchFamily="34" charset="0"/>
              </a:rPr>
              <a:t>3-5 years of annual financial statements</a:t>
            </a:r>
          </a:p>
          <a:p>
            <a:pPr marL="742950" lvl="1" indent="-285750">
              <a:lnSpc>
                <a:spcPct val="150000"/>
              </a:lnSpc>
              <a:buClr>
                <a:srgbClr val="00A0DD"/>
              </a:buClr>
              <a:buFont typeface="Arial" panose="020B0604020202020204" pitchFamily="34" charset="0"/>
              <a:buChar char="•"/>
            </a:pPr>
            <a:r>
              <a:rPr lang="en-US" sz="1600" dirty="0">
                <a:solidFill>
                  <a:srgbClr val="455561"/>
                </a:solidFill>
                <a:latin typeface="Segoe UI" panose="020B0502040204020203" pitchFamily="34" charset="0"/>
                <a:cs typeface="Segoe UI" panose="020B0502040204020203" pitchFamily="34" charset="0"/>
              </a:rPr>
              <a:t>Monthly financials for prior year</a:t>
            </a:r>
          </a:p>
          <a:p>
            <a:pPr marL="742950" lvl="1" indent="-285750">
              <a:lnSpc>
                <a:spcPct val="150000"/>
              </a:lnSpc>
              <a:buClr>
                <a:srgbClr val="00A0DD"/>
              </a:buClr>
              <a:buFont typeface="Arial" panose="020B0604020202020204" pitchFamily="34" charset="0"/>
              <a:buChar char="•"/>
            </a:pPr>
            <a:r>
              <a:rPr lang="en-US" sz="1600" dirty="0">
                <a:solidFill>
                  <a:srgbClr val="455561"/>
                </a:solidFill>
                <a:latin typeface="Segoe UI" panose="020B0502040204020203" pitchFamily="34" charset="0"/>
                <a:cs typeface="Segoe UI" panose="020B0502040204020203" pitchFamily="34" charset="0"/>
              </a:rPr>
              <a:t>3-5 years of tax returns</a:t>
            </a:r>
          </a:p>
          <a:p>
            <a:pPr marL="742950" lvl="1" indent="-285750">
              <a:lnSpc>
                <a:spcPct val="150000"/>
              </a:lnSpc>
              <a:buClr>
                <a:srgbClr val="00A0DD"/>
              </a:buClr>
              <a:buFont typeface="Arial" panose="020B0604020202020204" pitchFamily="34" charset="0"/>
              <a:buChar char="•"/>
            </a:pPr>
            <a:r>
              <a:rPr lang="en-US" sz="1600" dirty="0">
                <a:solidFill>
                  <a:srgbClr val="455561"/>
                </a:solidFill>
                <a:latin typeface="Segoe UI" panose="020B0502040204020203" pitchFamily="34" charset="0"/>
                <a:cs typeface="Segoe UI" panose="020B0502040204020203" pitchFamily="34" charset="0"/>
              </a:rPr>
              <a:t>Operating or shareholder agreements</a:t>
            </a:r>
          </a:p>
          <a:p>
            <a:pPr marL="742950" lvl="1" indent="-285750">
              <a:lnSpc>
                <a:spcPct val="150000"/>
              </a:lnSpc>
              <a:buClr>
                <a:srgbClr val="00A0DD"/>
              </a:buClr>
              <a:buFont typeface="Arial" panose="020B0604020202020204" pitchFamily="34" charset="0"/>
              <a:buChar char="•"/>
            </a:pPr>
            <a:r>
              <a:rPr lang="en-US" sz="1600" dirty="0">
                <a:solidFill>
                  <a:srgbClr val="455561"/>
                </a:solidFill>
                <a:latin typeface="Segoe UI" panose="020B0502040204020203" pitchFamily="34" charset="0"/>
                <a:cs typeface="Segoe UI" panose="020B0502040204020203" pitchFamily="34" charset="0"/>
              </a:rPr>
              <a:t>Capitalization tables</a:t>
            </a:r>
          </a:p>
          <a:p>
            <a:pPr marL="742950" lvl="1" indent="-285750">
              <a:lnSpc>
                <a:spcPct val="150000"/>
              </a:lnSpc>
              <a:buClr>
                <a:srgbClr val="00A0DD"/>
              </a:buClr>
              <a:buFont typeface="Arial" panose="020B0604020202020204" pitchFamily="34" charset="0"/>
              <a:buChar char="•"/>
            </a:pPr>
            <a:r>
              <a:rPr lang="en-US" sz="1600" dirty="0">
                <a:solidFill>
                  <a:srgbClr val="455561"/>
                </a:solidFill>
                <a:latin typeface="Segoe UI" panose="020B0502040204020203" pitchFamily="34" charset="0"/>
                <a:cs typeface="Segoe UI" panose="020B0502040204020203" pitchFamily="34" charset="0"/>
              </a:rPr>
              <a:t>Description(s) of intellectual property</a:t>
            </a:r>
          </a:p>
          <a:p>
            <a:pPr marL="742950" lvl="1" indent="-285750">
              <a:lnSpc>
                <a:spcPct val="150000"/>
              </a:lnSpc>
              <a:buClr>
                <a:srgbClr val="00A0DD"/>
              </a:buClr>
              <a:buFont typeface="Arial" panose="020B0604020202020204" pitchFamily="34" charset="0"/>
              <a:buChar char="•"/>
            </a:pPr>
            <a:r>
              <a:rPr lang="en-US" sz="1600" dirty="0">
                <a:solidFill>
                  <a:srgbClr val="455561"/>
                </a:solidFill>
                <a:latin typeface="Segoe UI" panose="020B0502040204020203" pitchFamily="34" charset="0"/>
                <a:cs typeface="Segoe UI" panose="020B0502040204020203" pitchFamily="34" charset="0"/>
              </a:rPr>
              <a:t>Real estate information (if owned)</a:t>
            </a:r>
          </a:p>
          <a:p>
            <a:pPr marL="285750" indent="-285750">
              <a:lnSpc>
                <a:spcPct val="150000"/>
              </a:lnSpc>
              <a:spcBef>
                <a:spcPts val="0"/>
              </a:spcBef>
              <a:buClr>
                <a:srgbClr val="00A0DD"/>
              </a:buClr>
              <a:buFont typeface="Arial" panose="020B0604020202020204" pitchFamily="34" charset="0"/>
              <a:buChar char="•"/>
            </a:pPr>
            <a:r>
              <a:rPr lang="en-US" sz="1600" dirty="0">
                <a:solidFill>
                  <a:srgbClr val="455561"/>
                </a:solidFill>
                <a:latin typeface="Segoe UI" panose="020B0502040204020203" pitchFamily="34" charset="0"/>
                <a:cs typeface="Segoe UI" panose="020B0502040204020203" pitchFamily="34" charset="0"/>
              </a:rPr>
              <a:t>Management discussions</a:t>
            </a:r>
          </a:p>
          <a:p>
            <a:pPr marL="285750" indent="-285750">
              <a:lnSpc>
                <a:spcPct val="150000"/>
              </a:lnSpc>
              <a:spcBef>
                <a:spcPts val="0"/>
              </a:spcBef>
              <a:buClr>
                <a:srgbClr val="00A0DD"/>
              </a:buClr>
              <a:buFont typeface="Arial" panose="020B0604020202020204" pitchFamily="34" charset="0"/>
              <a:buChar char="•"/>
            </a:pPr>
            <a:r>
              <a:rPr lang="en-US" sz="1600" dirty="0">
                <a:solidFill>
                  <a:srgbClr val="455561"/>
                </a:solidFill>
                <a:latin typeface="Segoe UI" panose="020B0502040204020203" pitchFamily="34" charset="0"/>
                <a:cs typeface="Segoe UI" panose="020B0502040204020203" pitchFamily="34" charset="0"/>
              </a:rPr>
              <a:t>Facility tour</a:t>
            </a:r>
          </a:p>
        </p:txBody>
      </p:sp>
      <p:sp>
        <p:nvSpPr>
          <p:cNvPr id="15" name="Text Placeholder 1">
            <a:extLst>
              <a:ext uri="{FF2B5EF4-FFF2-40B4-BE49-F238E27FC236}">
                <a16:creationId xmlns:a16="http://schemas.microsoft.com/office/drawing/2014/main" id="{97647DB2-CDBB-4B56-BF03-1108D7A1E9A3}"/>
              </a:ext>
            </a:extLst>
          </p:cNvPr>
          <p:cNvSpPr txBox="1">
            <a:spLocks/>
          </p:cNvSpPr>
          <p:nvPr/>
        </p:nvSpPr>
        <p:spPr>
          <a:xfrm>
            <a:off x="5029200" y="1645920"/>
            <a:ext cx="4114800" cy="276999"/>
          </a:xfrm>
          <a:prstGeom prst="rect">
            <a:avLst/>
          </a:prstGeom>
        </p:spPr>
        <p:txBody>
          <a:bodyPr vert="horz" lIns="0" tIns="0" rIns="0" bIns="0" rtlCol="0" anchor="b">
            <a:sp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a:solidFill>
                  <a:srgbClr val="24405D"/>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000" dirty="0">
                <a:solidFill>
                  <a:srgbClr val="00A0DD"/>
                </a:solidFill>
                <a:latin typeface="Segoe UI" panose="020B0502040204020203" pitchFamily="34" charset="0"/>
                <a:cs typeface="Segoe UI" panose="020B0502040204020203" pitchFamily="34" charset="0"/>
              </a:rPr>
              <a:t>2) Due Diligence</a:t>
            </a:r>
          </a:p>
        </p:txBody>
      </p:sp>
    </p:spTree>
    <p:extLst>
      <p:ext uri="{BB962C8B-B14F-4D97-AF65-F5344CB8AC3E}">
        <p14:creationId xmlns:p14="http://schemas.microsoft.com/office/powerpoint/2010/main" val="2212495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34735E6-7860-4B24-B26D-AEA8D5E2462D}" type="slidenum">
              <a:rPr lang="en-US" smtClean="0"/>
              <a:pPr/>
              <a:t>8</a:t>
            </a:fld>
            <a:endParaRPr lang="en-US" dirty="0"/>
          </a:p>
        </p:txBody>
      </p:sp>
      <p:sp>
        <p:nvSpPr>
          <p:cNvPr id="7" name="Title 1">
            <a:extLst>
              <a:ext uri="{FF2B5EF4-FFF2-40B4-BE49-F238E27FC236}">
                <a16:creationId xmlns:a16="http://schemas.microsoft.com/office/drawing/2014/main" id="{C9E546C8-6510-4EF8-B063-62244A9B8DE6}"/>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Valuation Process</a:t>
            </a:r>
          </a:p>
        </p:txBody>
      </p:sp>
      <p:grpSp>
        <p:nvGrpSpPr>
          <p:cNvPr id="2" name="Group 1">
            <a:extLst>
              <a:ext uri="{FF2B5EF4-FFF2-40B4-BE49-F238E27FC236}">
                <a16:creationId xmlns:a16="http://schemas.microsoft.com/office/drawing/2014/main" id="{1796AF24-BBAF-4965-9419-0773A96ED61D}"/>
              </a:ext>
            </a:extLst>
          </p:cNvPr>
          <p:cNvGrpSpPr/>
          <p:nvPr/>
        </p:nvGrpSpPr>
        <p:grpSpPr>
          <a:xfrm>
            <a:off x="731520" y="1645920"/>
            <a:ext cx="8641080" cy="2397560"/>
            <a:chOff x="731520" y="1645920"/>
            <a:chExt cx="8641080" cy="2397560"/>
          </a:xfrm>
        </p:grpSpPr>
        <p:sp>
          <p:nvSpPr>
            <p:cNvPr id="6" name="TextBox 5">
              <a:extLst>
                <a:ext uri="{FF2B5EF4-FFF2-40B4-BE49-F238E27FC236}">
                  <a16:creationId xmlns:a16="http://schemas.microsoft.com/office/drawing/2014/main" id="{B915C4B1-F60F-41A7-821D-2070DD16394D}"/>
                </a:ext>
              </a:extLst>
            </p:cNvPr>
            <p:cNvSpPr txBox="1"/>
            <p:nvPr/>
          </p:nvSpPr>
          <p:spPr>
            <a:xfrm>
              <a:off x="731520" y="1645920"/>
              <a:ext cx="2743200" cy="1821485"/>
            </a:xfrm>
            <a:prstGeom prst="rect">
              <a:avLst/>
            </a:prstGeom>
            <a:noFill/>
          </p:spPr>
          <p:txBody>
            <a:bodyPr wrap="square" lIns="0" tIns="0" rIns="0" bIns="0" rtlCol="0">
              <a:noAutofit/>
            </a:bodyPr>
            <a:lstStyle/>
            <a:p>
              <a:pPr marL="285750" indent="-276225">
                <a:lnSpc>
                  <a:spcPct val="120000"/>
                </a:lnSpc>
                <a:spcAft>
                  <a:spcPts val="500"/>
                </a:spcAft>
                <a:buClr>
                  <a:srgbClr val="27AAE1"/>
                </a:buClr>
                <a:buSzPct val="85000"/>
              </a:pPr>
              <a:r>
                <a:rPr lang="en-US" dirty="0">
                  <a:solidFill>
                    <a:srgbClr val="00A0DD"/>
                  </a:solidFill>
                  <a:latin typeface="Segoe UI" panose="020B0502040204020203" pitchFamily="34" charset="0"/>
                  <a:ea typeface="Open Sans Semibold" pitchFamily="34" charset="0"/>
                  <a:cs typeface="Segoe UI" panose="020B0502040204020203" pitchFamily="34" charset="0"/>
                </a:rPr>
                <a:t>3) Financial Analysis</a:t>
              </a:r>
            </a:p>
            <a:p>
              <a:pPr marL="274320" indent="-274320">
                <a:lnSpc>
                  <a:spcPct val="140000"/>
                </a:lnSpc>
                <a:spcAft>
                  <a:spcPts val="500"/>
                </a:spcAft>
                <a:buClr>
                  <a:srgbClr val="005DA6"/>
                </a:buClr>
                <a:buSzPct val="85000"/>
                <a:buFont typeface="Arial" pitchFamily="34" charset="0"/>
                <a:buChar char="•"/>
              </a:pPr>
              <a:r>
                <a:rPr lang="en-US" sz="1600" dirty="0">
                  <a:solidFill>
                    <a:srgbClr val="455561"/>
                  </a:solidFill>
                  <a:latin typeface="Segoe UI" panose="020B0502040204020203" pitchFamily="34" charset="0"/>
                  <a:ea typeface="Open Sans" pitchFamily="34" charset="0"/>
                  <a:cs typeface="Segoe UI" panose="020B0502040204020203" pitchFamily="34" charset="0"/>
                </a:rPr>
                <a:t>Pro forma financials</a:t>
              </a:r>
            </a:p>
            <a:p>
              <a:pPr marL="274320" indent="-274320">
                <a:lnSpc>
                  <a:spcPct val="140000"/>
                </a:lnSpc>
                <a:spcAft>
                  <a:spcPts val="500"/>
                </a:spcAft>
                <a:buClr>
                  <a:srgbClr val="005DA6"/>
                </a:buClr>
                <a:buSzPct val="85000"/>
                <a:buFont typeface="Arial" pitchFamily="34" charset="0"/>
                <a:buChar char="•"/>
              </a:pPr>
              <a:r>
                <a:rPr lang="en-US" sz="1600" dirty="0">
                  <a:solidFill>
                    <a:srgbClr val="455561"/>
                  </a:solidFill>
                  <a:latin typeface="Segoe UI" panose="020B0502040204020203" pitchFamily="34" charset="0"/>
                  <a:ea typeface="Open Sans" pitchFamily="34" charset="0"/>
                  <a:cs typeface="Segoe UI" panose="020B0502040204020203" pitchFamily="34" charset="0"/>
                </a:rPr>
                <a:t>Trend analysis</a:t>
              </a:r>
            </a:p>
            <a:p>
              <a:pPr marL="274320" indent="-274320">
                <a:lnSpc>
                  <a:spcPct val="140000"/>
                </a:lnSpc>
                <a:spcAft>
                  <a:spcPts val="500"/>
                </a:spcAft>
                <a:buClr>
                  <a:srgbClr val="005DA6"/>
                </a:buClr>
                <a:buSzPct val="85000"/>
                <a:buFont typeface="Arial" pitchFamily="34" charset="0"/>
                <a:buChar char="•"/>
              </a:pPr>
              <a:r>
                <a:rPr lang="en-US" sz="1600" dirty="0">
                  <a:solidFill>
                    <a:srgbClr val="455561"/>
                  </a:solidFill>
                  <a:latin typeface="Segoe UI" panose="020B0502040204020203" pitchFamily="34" charset="0"/>
                  <a:ea typeface="Open Sans" pitchFamily="34" charset="0"/>
                  <a:cs typeface="Segoe UI" panose="020B0502040204020203" pitchFamily="34" charset="0"/>
                </a:rPr>
                <a:t>Industry benchmarking </a:t>
              </a:r>
            </a:p>
            <a:p>
              <a:pPr marL="274320" indent="-274320">
                <a:lnSpc>
                  <a:spcPct val="140000"/>
                </a:lnSpc>
                <a:spcAft>
                  <a:spcPts val="500"/>
                </a:spcAft>
                <a:buClr>
                  <a:srgbClr val="005DA6"/>
                </a:buClr>
                <a:buSzPct val="85000"/>
                <a:buFont typeface="Arial" pitchFamily="34" charset="0"/>
                <a:buChar char="•"/>
              </a:pPr>
              <a:r>
                <a:rPr lang="en-US" sz="1600" dirty="0">
                  <a:solidFill>
                    <a:srgbClr val="455561"/>
                  </a:solidFill>
                  <a:latin typeface="Segoe UI" panose="020B0502040204020203" pitchFamily="34" charset="0"/>
                  <a:ea typeface="Open Sans" pitchFamily="34" charset="0"/>
                  <a:cs typeface="Segoe UI" panose="020B0502040204020203" pitchFamily="34" charset="0"/>
                </a:rPr>
                <a:t>Ratio analysis</a:t>
              </a:r>
            </a:p>
            <a:p>
              <a:pPr marL="285750" indent="-276225">
                <a:lnSpc>
                  <a:spcPct val="120000"/>
                </a:lnSpc>
                <a:spcAft>
                  <a:spcPts val="1400"/>
                </a:spcAft>
                <a:buClr>
                  <a:srgbClr val="27AAE1"/>
                </a:buClr>
                <a:buSzPct val="85000"/>
              </a:pPr>
              <a:endParaRPr lang="en-US" sz="2000" dirty="0">
                <a:solidFill>
                  <a:srgbClr val="27AAE1"/>
                </a:solidFill>
                <a:latin typeface="Segoe UI" panose="020B0502040204020203" pitchFamily="34" charset="0"/>
                <a:ea typeface="Open Sans Semibold" pitchFamily="34" charset="0"/>
                <a:cs typeface="Segoe UI" panose="020B0502040204020203" pitchFamily="34" charset="0"/>
              </a:endParaRPr>
            </a:p>
            <a:p>
              <a:pPr marL="285750" indent="-276225">
                <a:lnSpc>
                  <a:spcPct val="120000"/>
                </a:lnSpc>
                <a:spcAft>
                  <a:spcPts val="1400"/>
                </a:spcAft>
                <a:buClr>
                  <a:srgbClr val="27AAE1"/>
                </a:buClr>
                <a:buSzPct val="85000"/>
              </a:pPr>
              <a:endParaRPr lang="en-US" sz="2000" dirty="0">
                <a:solidFill>
                  <a:srgbClr val="27AAE1"/>
                </a:solidFill>
                <a:latin typeface="Segoe UI" panose="020B0502040204020203" pitchFamily="34" charset="0"/>
                <a:ea typeface="Open Sans Semibold" pitchFamily="34" charset="0"/>
                <a:cs typeface="Segoe UI" panose="020B0502040204020203" pitchFamily="34" charset="0"/>
              </a:endParaRPr>
            </a:p>
          </p:txBody>
        </p:sp>
        <p:sp>
          <p:nvSpPr>
            <p:cNvPr id="8" name="TextBox 7">
              <a:extLst>
                <a:ext uri="{FF2B5EF4-FFF2-40B4-BE49-F238E27FC236}">
                  <a16:creationId xmlns:a16="http://schemas.microsoft.com/office/drawing/2014/main" id="{0486ACDD-2FCF-4652-897D-768A98CAB164}"/>
                </a:ext>
              </a:extLst>
            </p:cNvPr>
            <p:cNvSpPr txBox="1"/>
            <p:nvPr/>
          </p:nvSpPr>
          <p:spPr>
            <a:xfrm>
              <a:off x="3657600" y="1645920"/>
              <a:ext cx="2743200" cy="2397560"/>
            </a:xfrm>
            <a:prstGeom prst="rect">
              <a:avLst/>
            </a:prstGeom>
            <a:noFill/>
          </p:spPr>
          <p:txBody>
            <a:bodyPr wrap="square" lIns="0" tIns="0" rIns="0" bIns="0" rtlCol="0">
              <a:noAutofit/>
            </a:bodyPr>
            <a:lstStyle/>
            <a:p>
              <a:pPr marL="285750" indent="-276225">
                <a:lnSpc>
                  <a:spcPct val="120000"/>
                </a:lnSpc>
                <a:spcAft>
                  <a:spcPts val="500"/>
                </a:spcAft>
                <a:buClr>
                  <a:srgbClr val="27AAE1"/>
                </a:buClr>
                <a:buSzPct val="85000"/>
              </a:pPr>
              <a:r>
                <a:rPr lang="en-US" dirty="0">
                  <a:solidFill>
                    <a:srgbClr val="00A0DD"/>
                  </a:solidFill>
                  <a:latin typeface="Segoe UI" panose="020B0502040204020203" pitchFamily="34" charset="0"/>
                  <a:ea typeface="Open Sans Semibold" pitchFamily="34" charset="0"/>
                  <a:cs typeface="Segoe UI" panose="020B0502040204020203" pitchFamily="34" charset="0"/>
                </a:rPr>
                <a:t>4) Valuation Analysis</a:t>
              </a:r>
            </a:p>
            <a:p>
              <a:pPr marL="274320" indent="-274320">
                <a:lnSpc>
                  <a:spcPct val="140000"/>
                </a:lnSpc>
                <a:spcAft>
                  <a:spcPts val="500"/>
                </a:spcAft>
                <a:buClr>
                  <a:srgbClr val="005DA6"/>
                </a:buClr>
                <a:buSzPct val="85000"/>
                <a:buFont typeface="Arial" pitchFamily="34" charset="0"/>
                <a:buChar char="•"/>
              </a:pPr>
              <a:r>
                <a:rPr lang="en-US" sz="1600" dirty="0">
                  <a:solidFill>
                    <a:schemeClr val="tx1">
                      <a:lumMod val="65000"/>
                      <a:lumOff val="35000"/>
                    </a:schemeClr>
                  </a:solidFill>
                  <a:latin typeface="Segoe UI" panose="020B0502040204020203" pitchFamily="34" charset="0"/>
                  <a:ea typeface="Open Sans" pitchFamily="34" charset="0"/>
                  <a:cs typeface="Segoe UI" panose="020B0502040204020203" pitchFamily="34" charset="0"/>
                </a:rPr>
                <a:t>Income approach</a:t>
              </a:r>
            </a:p>
            <a:p>
              <a:pPr marL="274320" indent="-274320">
                <a:lnSpc>
                  <a:spcPct val="140000"/>
                </a:lnSpc>
                <a:spcAft>
                  <a:spcPts val="500"/>
                </a:spcAft>
                <a:buClr>
                  <a:srgbClr val="005DA6"/>
                </a:buClr>
                <a:buSzPct val="85000"/>
                <a:buFont typeface="Arial" pitchFamily="34" charset="0"/>
                <a:buChar char="•"/>
              </a:pPr>
              <a:r>
                <a:rPr lang="en-US" sz="1600" dirty="0">
                  <a:solidFill>
                    <a:schemeClr val="tx1">
                      <a:lumMod val="65000"/>
                      <a:lumOff val="35000"/>
                    </a:schemeClr>
                  </a:solidFill>
                  <a:latin typeface="Segoe UI" panose="020B0502040204020203" pitchFamily="34" charset="0"/>
                  <a:ea typeface="Open Sans" pitchFamily="34" charset="0"/>
                  <a:cs typeface="Segoe UI" panose="020B0502040204020203" pitchFamily="34" charset="0"/>
                </a:rPr>
                <a:t>Market approach</a:t>
              </a:r>
            </a:p>
            <a:p>
              <a:pPr marL="274320" indent="-274320">
                <a:lnSpc>
                  <a:spcPct val="140000"/>
                </a:lnSpc>
                <a:spcAft>
                  <a:spcPts val="500"/>
                </a:spcAft>
                <a:buClr>
                  <a:srgbClr val="005DA6"/>
                </a:buClr>
                <a:buSzPct val="85000"/>
                <a:buFont typeface="Arial" pitchFamily="34" charset="0"/>
                <a:buChar char="•"/>
              </a:pPr>
              <a:r>
                <a:rPr lang="en-US" sz="1600" dirty="0">
                  <a:solidFill>
                    <a:schemeClr val="tx1">
                      <a:lumMod val="65000"/>
                      <a:lumOff val="35000"/>
                    </a:schemeClr>
                  </a:solidFill>
                  <a:latin typeface="Segoe UI" panose="020B0502040204020203" pitchFamily="34" charset="0"/>
                  <a:ea typeface="Open Sans" pitchFamily="34" charset="0"/>
                  <a:cs typeface="Segoe UI" panose="020B0502040204020203" pitchFamily="34" charset="0"/>
                </a:rPr>
                <a:t>Asset/Cost approach</a:t>
              </a:r>
            </a:p>
            <a:p>
              <a:pPr marL="274320" indent="-274320">
                <a:lnSpc>
                  <a:spcPct val="140000"/>
                </a:lnSpc>
                <a:spcAft>
                  <a:spcPts val="500"/>
                </a:spcAft>
                <a:buClr>
                  <a:srgbClr val="005DA6"/>
                </a:buClr>
                <a:buSzPct val="85000"/>
                <a:buFont typeface="Arial" pitchFamily="34" charset="0"/>
                <a:buChar char="•"/>
              </a:pPr>
              <a:r>
                <a:rPr lang="en-US" sz="1600" dirty="0">
                  <a:solidFill>
                    <a:schemeClr val="tx1">
                      <a:lumMod val="65000"/>
                      <a:lumOff val="35000"/>
                    </a:schemeClr>
                  </a:solidFill>
                  <a:latin typeface="Segoe UI" panose="020B0502040204020203" pitchFamily="34" charset="0"/>
                  <a:ea typeface="Open Sans" pitchFamily="34" charset="0"/>
                  <a:cs typeface="Segoe UI" panose="020B0502040204020203" pitchFamily="34" charset="0"/>
                </a:rPr>
                <a:t>Reconciliation</a:t>
              </a:r>
            </a:p>
            <a:p>
              <a:pPr marL="274320" indent="-274320">
                <a:lnSpc>
                  <a:spcPct val="140000"/>
                </a:lnSpc>
                <a:spcAft>
                  <a:spcPts val="500"/>
                </a:spcAft>
                <a:buClr>
                  <a:srgbClr val="005DA6"/>
                </a:buClr>
                <a:buSzPct val="85000"/>
                <a:buFont typeface="Arial" pitchFamily="34" charset="0"/>
                <a:buChar char="•"/>
              </a:pPr>
              <a:r>
                <a:rPr lang="en-US" sz="1600" dirty="0">
                  <a:solidFill>
                    <a:schemeClr val="tx1">
                      <a:lumMod val="65000"/>
                      <a:lumOff val="35000"/>
                    </a:schemeClr>
                  </a:solidFill>
                  <a:latin typeface="Segoe UI" panose="020B0502040204020203" pitchFamily="34" charset="0"/>
                  <a:ea typeface="Open Sans" pitchFamily="34" charset="0"/>
                  <a:cs typeface="Segoe UI" panose="020B0502040204020203" pitchFamily="34" charset="0"/>
                </a:rPr>
                <a:t>Discounts</a:t>
              </a:r>
            </a:p>
            <a:p>
              <a:pPr marL="285750" indent="-276225">
                <a:lnSpc>
                  <a:spcPct val="120000"/>
                </a:lnSpc>
                <a:spcAft>
                  <a:spcPts val="1400"/>
                </a:spcAft>
                <a:buClr>
                  <a:srgbClr val="27AAE1"/>
                </a:buClr>
                <a:buSzPct val="85000"/>
              </a:pPr>
              <a:endParaRPr lang="en-US" sz="1600" dirty="0">
                <a:solidFill>
                  <a:srgbClr val="27AAE1"/>
                </a:solidFill>
                <a:latin typeface="Segoe UI" panose="020B0502040204020203" pitchFamily="34" charset="0"/>
                <a:ea typeface="Open Sans Semibold" pitchFamily="34" charset="0"/>
                <a:cs typeface="Segoe UI" panose="020B0502040204020203" pitchFamily="34" charset="0"/>
              </a:endParaRPr>
            </a:p>
            <a:p>
              <a:pPr marL="285750" indent="-276225">
                <a:lnSpc>
                  <a:spcPct val="120000"/>
                </a:lnSpc>
                <a:spcAft>
                  <a:spcPts val="1400"/>
                </a:spcAft>
                <a:buClr>
                  <a:srgbClr val="27AAE1"/>
                </a:buClr>
                <a:buSzPct val="85000"/>
              </a:pPr>
              <a:endParaRPr lang="en-US" sz="2000" dirty="0">
                <a:solidFill>
                  <a:srgbClr val="27AAE1"/>
                </a:solidFill>
                <a:latin typeface="Segoe UI" panose="020B0502040204020203" pitchFamily="34" charset="0"/>
                <a:ea typeface="Open Sans Semibold" pitchFamily="34" charset="0"/>
                <a:cs typeface="Segoe UI" panose="020B0502040204020203" pitchFamily="34" charset="0"/>
              </a:endParaRPr>
            </a:p>
          </p:txBody>
        </p:sp>
        <p:sp>
          <p:nvSpPr>
            <p:cNvPr id="11" name="TextBox 10">
              <a:extLst>
                <a:ext uri="{FF2B5EF4-FFF2-40B4-BE49-F238E27FC236}">
                  <a16:creationId xmlns:a16="http://schemas.microsoft.com/office/drawing/2014/main" id="{9252FB40-AC31-4518-87F5-00D0F0FD22AC}"/>
                </a:ext>
              </a:extLst>
            </p:cNvPr>
            <p:cNvSpPr txBox="1"/>
            <p:nvPr/>
          </p:nvSpPr>
          <p:spPr>
            <a:xfrm>
              <a:off x="6629400" y="1645920"/>
              <a:ext cx="2743200" cy="1821485"/>
            </a:xfrm>
            <a:prstGeom prst="rect">
              <a:avLst/>
            </a:prstGeom>
            <a:noFill/>
          </p:spPr>
          <p:txBody>
            <a:bodyPr wrap="square" lIns="0" tIns="0" rIns="0" bIns="0" rtlCol="0">
              <a:noAutofit/>
            </a:bodyPr>
            <a:lstStyle/>
            <a:p>
              <a:pPr marL="285750" indent="-276225">
                <a:lnSpc>
                  <a:spcPct val="120000"/>
                </a:lnSpc>
                <a:spcAft>
                  <a:spcPts val="500"/>
                </a:spcAft>
                <a:buClr>
                  <a:srgbClr val="27AAE1"/>
                </a:buClr>
                <a:buSzPct val="85000"/>
              </a:pPr>
              <a:r>
                <a:rPr lang="en-US" dirty="0">
                  <a:solidFill>
                    <a:srgbClr val="00A0DD"/>
                  </a:solidFill>
                  <a:latin typeface="Segoe UI" panose="020B0502040204020203" pitchFamily="34" charset="0"/>
                  <a:ea typeface="Open Sans Semibold" pitchFamily="34" charset="0"/>
                  <a:cs typeface="Segoe UI" panose="020B0502040204020203" pitchFamily="34" charset="0"/>
                </a:rPr>
                <a:t>5) Deliverable</a:t>
              </a:r>
            </a:p>
            <a:p>
              <a:pPr marL="274320" indent="-274320">
                <a:lnSpc>
                  <a:spcPct val="140000"/>
                </a:lnSpc>
                <a:spcAft>
                  <a:spcPts val="500"/>
                </a:spcAft>
                <a:buClr>
                  <a:srgbClr val="005DA6"/>
                </a:buClr>
                <a:buSzPct val="85000"/>
                <a:buFont typeface="Arial" pitchFamily="34" charset="0"/>
                <a:buChar char="•"/>
              </a:pPr>
              <a:r>
                <a:rPr lang="en-US" sz="1600" dirty="0">
                  <a:solidFill>
                    <a:schemeClr val="tx1">
                      <a:lumMod val="65000"/>
                      <a:lumOff val="35000"/>
                    </a:schemeClr>
                  </a:solidFill>
                  <a:latin typeface="Segoe UI" panose="020B0502040204020203" pitchFamily="34" charset="0"/>
                  <a:ea typeface="Open Sans" pitchFamily="34" charset="0"/>
                  <a:cs typeface="Segoe UI" panose="020B0502040204020203" pitchFamily="34" charset="0"/>
                </a:rPr>
                <a:t>Exhibits</a:t>
              </a:r>
            </a:p>
            <a:p>
              <a:pPr marL="274320" indent="-274320">
                <a:lnSpc>
                  <a:spcPct val="140000"/>
                </a:lnSpc>
                <a:spcAft>
                  <a:spcPts val="500"/>
                </a:spcAft>
                <a:buClr>
                  <a:srgbClr val="005DA6"/>
                </a:buClr>
                <a:buSzPct val="85000"/>
                <a:buFont typeface="Arial" pitchFamily="34" charset="0"/>
                <a:buChar char="•"/>
              </a:pPr>
              <a:r>
                <a:rPr lang="en-US" sz="1600" dirty="0">
                  <a:solidFill>
                    <a:schemeClr val="tx1">
                      <a:lumMod val="65000"/>
                      <a:lumOff val="35000"/>
                    </a:schemeClr>
                  </a:solidFill>
                  <a:latin typeface="Segoe UI" panose="020B0502040204020203" pitchFamily="34" charset="0"/>
                  <a:ea typeface="Open Sans" pitchFamily="34" charset="0"/>
                  <a:cs typeface="Segoe UI" panose="020B0502040204020203" pitchFamily="34" charset="0"/>
                </a:rPr>
                <a:t>Memo</a:t>
              </a:r>
            </a:p>
            <a:p>
              <a:pPr marL="274320" indent="-274320">
                <a:lnSpc>
                  <a:spcPct val="140000"/>
                </a:lnSpc>
                <a:spcAft>
                  <a:spcPts val="500"/>
                </a:spcAft>
                <a:buClr>
                  <a:srgbClr val="005DA6"/>
                </a:buClr>
                <a:buSzPct val="85000"/>
                <a:buFont typeface="Arial" pitchFamily="34" charset="0"/>
                <a:buChar char="•"/>
              </a:pPr>
              <a:r>
                <a:rPr lang="en-US" sz="1600" dirty="0">
                  <a:solidFill>
                    <a:schemeClr val="tx1">
                      <a:lumMod val="65000"/>
                      <a:lumOff val="35000"/>
                    </a:schemeClr>
                  </a:solidFill>
                  <a:latin typeface="Segoe UI" panose="020B0502040204020203" pitchFamily="34" charset="0"/>
                  <a:ea typeface="Open Sans" pitchFamily="34" charset="0"/>
                  <a:cs typeface="Segoe UI" panose="020B0502040204020203" pitchFamily="34" charset="0"/>
                </a:rPr>
                <a:t>Report</a:t>
              </a:r>
            </a:p>
            <a:p>
              <a:pPr marL="285750" indent="-276225">
                <a:lnSpc>
                  <a:spcPct val="120000"/>
                </a:lnSpc>
                <a:spcAft>
                  <a:spcPts val="1400"/>
                </a:spcAft>
                <a:buClr>
                  <a:srgbClr val="27AAE1"/>
                </a:buClr>
                <a:buSzPct val="85000"/>
              </a:pPr>
              <a:endParaRPr lang="en-US" sz="2000" dirty="0">
                <a:solidFill>
                  <a:srgbClr val="27AAE1"/>
                </a:solidFill>
                <a:latin typeface="Segoe UI" panose="020B0502040204020203" pitchFamily="34" charset="0"/>
                <a:ea typeface="Open Sans Semibold" pitchFamily="34" charset="0"/>
                <a:cs typeface="Segoe UI" panose="020B0502040204020203" pitchFamily="34" charset="0"/>
              </a:endParaRPr>
            </a:p>
            <a:p>
              <a:pPr marL="285750" indent="-276225">
                <a:lnSpc>
                  <a:spcPct val="120000"/>
                </a:lnSpc>
                <a:spcAft>
                  <a:spcPts val="1400"/>
                </a:spcAft>
                <a:buClr>
                  <a:srgbClr val="27AAE1"/>
                </a:buClr>
                <a:buSzPct val="85000"/>
              </a:pPr>
              <a:endParaRPr lang="en-US" sz="2000" dirty="0">
                <a:solidFill>
                  <a:srgbClr val="27AAE1"/>
                </a:solidFill>
                <a:latin typeface="Segoe UI" panose="020B0502040204020203" pitchFamily="34" charset="0"/>
                <a:ea typeface="Open Sans Semibold" pitchFamily="34" charset="0"/>
                <a:cs typeface="Segoe UI" panose="020B0502040204020203" pitchFamily="34" charset="0"/>
              </a:endParaRPr>
            </a:p>
          </p:txBody>
        </p:sp>
      </p:grpSp>
    </p:spTree>
    <p:extLst>
      <p:ext uri="{BB962C8B-B14F-4D97-AF65-F5344CB8AC3E}">
        <p14:creationId xmlns:p14="http://schemas.microsoft.com/office/powerpoint/2010/main" val="2526297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34735E6-7860-4B24-B26D-AEA8D5E2462D}" type="slidenum">
              <a:rPr lang="en-US" smtClean="0"/>
              <a:pPr/>
              <a:t>9</a:t>
            </a:fld>
            <a:endParaRPr lang="en-US" dirty="0"/>
          </a:p>
        </p:txBody>
      </p:sp>
      <p:sp>
        <p:nvSpPr>
          <p:cNvPr id="7" name="Title 1">
            <a:extLst>
              <a:ext uri="{FF2B5EF4-FFF2-40B4-BE49-F238E27FC236}">
                <a16:creationId xmlns:a16="http://schemas.microsoft.com/office/drawing/2014/main" id="{C9E546C8-6510-4EF8-B063-62244A9B8DE6}"/>
              </a:ext>
            </a:extLst>
          </p:cNvPr>
          <p:cNvSpPr txBox="1">
            <a:spLocks/>
          </p:cNvSpPr>
          <p:nvPr/>
        </p:nvSpPr>
        <p:spPr>
          <a:xfrm>
            <a:off x="685800" y="685800"/>
            <a:ext cx="8686800" cy="387798"/>
          </a:xfrm>
          <a:prstGeom prst="rect">
            <a:avLst/>
          </a:prstGeom>
        </p:spPr>
        <p:txBody>
          <a:bodyPr vert="horz" lIns="0" tIns="0" rIns="0" bIns="0" rtlCol="0" anchor="ctr">
            <a:no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2800" dirty="0">
                <a:solidFill>
                  <a:srgbClr val="005DA6"/>
                </a:solidFill>
                <a:latin typeface="Segoe UI Semibold" panose="020B0702040204020203" pitchFamily="34" charset="0"/>
                <a:cs typeface="Segoe UI Semibold" panose="020B0702040204020203" pitchFamily="34" charset="0"/>
              </a:rPr>
              <a:t>Valuation Methodologies</a:t>
            </a:r>
          </a:p>
        </p:txBody>
      </p:sp>
      <p:sp>
        <p:nvSpPr>
          <p:cNvPr id="6" name="TextBox 5">
            <a:extLst>
              <a:ext uri="{FF2B5EF4-FFF2-40B4-BE49-F238E27FC236}">
                <a16:creationId xmlns:a16="http://schemas.microsoft.com/office/drawing/2014/main" id="{B915C4B1-F60F-41A7-821D-2070DD16394D}"/>
              </a:ext>
            </a:extLst>
          </p:cNvPr>
          <p:cNvSpPr txBox="1"/>
          <p:nvPr/>
        </p:nvSpPr>
        <p:spPr>
          <a:xfrm>
            <a:off x="685800" y="1920240"/>
            <a:ext cx="8229600" cy="1821485"/>
          </a:xfrm>
          <a:prstGeom prst="rect">
            <a:avLst/>
          </a:prstGeom>
          <a:noFill/>
        </p:spPr>
        <p:txBody>
          <a:bodyPr wrap="square" lIns="0" tIns="0" rIns="0" bIns="0" rtlCol="0">
            <a:noAutofit/>
          </a:bodyPr>
          <a:lstStyle/>
          <a:p>
            <a:pPr marL="274320" indent="-274320">
              <a:lnSpc>
                <a:spcPct val="110000"/>
              </a:lnSpc>
              <a:spcBef>
                <a:spcPts val="1800"/>
              </a:spcBef>
              <a:buClr>
                <a:srgbClr val="005DA6"/>
              </a:buClr>
              <a:buSzPct val="85000"/>
              <a:buFont typeface="Arial" pitchFamily="34" charset="0"/>
              <a:buChar char="•"/>
            </a:pPr>
            <a:r>
              <a:rPr lang="en-US" sz="2000" dirty="0">
                <a:solidFill>
                  <a:srgbClr val="455561"/>
                </a:solidFill>
                <a:latin typeface="Segoe UI" panose="020B0502040204020203" pitchFamily="34" charset="0"/>
                <a:ea typeface="Open Sans" pitchFamily="34" charset="0"/>
                <a:cs typeface="Segoe UI" panose="020B0502040204020203" pitchFamily="34" charset="0"/>
              </a:rPr>
              <a:t>Based on the principal of future benefits/anticipation </a:t>
            </a:r>
          </a:p>
          <a:p>
            <a:pPr marL="274320" indent="-274320">
              <a:lnSpc>
                <a:spcPct val="110000"/>
              </a:lnSpc>
              <a:spcBef>
                <a:spcPts val="1800"/>
              </a:spcBef>
              <a:buClr>
                <a:srgbClr val="005DA6"/>
              </a:buClr>
              <a:buSzPct val="85000"/>
              <a:buFont typeface="Arial" pitchFamily="34" charset="0"/>
              <a:buChar char="•"/>
            </a:pPr>
            <a:r>
              <a:rPr lang="en-US" sz="2000" dirty="0">
                <a:solidFill>
                  <a:srgbClr val="455561"/>
                </a:solidFill>
                <a:latin typeface="Segoe UI" panose="020B0502040204020203" pitchFamily="34" charset="0"/>
                <a:ea typeface="Open Sans" pitchFamily="34" charset="0"/>
                <a:cs typeface="Segoe UI" panose="020B0502040204020203" pitchFamily="34" charset="0"/>
              </a:rPr>
              <a:t>The value of a business or business interest is equal to the sum of the present value of its future cash flow</a:t>
            </a:r>
            <a:endParaRPr lang="en-US" sz="2000" dirty="0">
              <a:solidFill>
                <a:srgbClr val="27AAE1"/>
              </a:solidFill>
              <a:latin typeface="Segoe UI" panose="020B0502040204020203" pitchFamily="34" charset="0"/>
              <a:ea typeface="Open Sans Semibold" pitchFamily="34" charset="0"/>
              <a:cs typeface="Segoe UI" panose="020B0502040204020203" pitchFamily="34" charset="0"/>
            </a:endParaRPr>
          </a:p>
          <a:p>
            <a:pPr marL="285750" indent="-276225">
              <a:lnSpc>
                <a:spcPct val="110000"/>
              </a:lnSpc>
              <a:spcBef>
                <a:spcPts val="1800"/>
              </a:spcBef>
              <a:buClr>
                <a:srgbClr val="27AAE1"/>
              </a:buClr>
              <a:buSzPct val="85000"/>
            </a:pPr>
            <a:endParaRPr lang="en-US" sz="2000" dirty="0">
              <a:solidFill>
                <a:srgbClr val="27AAE1"/>
              </a:solidFill>
              <a:latin typeface="Segoe UI" panose="020B0502040204020203" pitchFamily="34" charset="0"/>
              <a:ea typeface="Open Sans Semibold" pitchFamily="34" charset="0"/>
              <a:cs typeface="Segoe UI" panose="020B0502040204020203" pitchFamily="34" charset="0"/>
            </a:endParaRPr>
          </a:p>
        </p:txBody>
      </p:sp>
      <p:sp>
        <p:nvSpPr>
          <p:cNvPr id="9" name="Text Placeholder 3">
            <a:extLst>
              <a:ext uri="{FF2B5EF4-FFF2-40B4-BE49-F238E27FC236}">
                <a16:creationId xmlns:a16="http://schemas.microsoft.com/office/drawing/2014/main" id="{09152492-CB73-440E-9034-F2F8D0F2FDCF}"/>
              </a:ext>
            </a:extLst>
          </p:cNvPr>
          <p:cNvSpPr txBox="1">
            <a:spLocks/>
          </p:cNvSpPr>
          <p:nvPr/>
        </p:nvSpPr>
        <p:spPr>
          <a:xfrm>
            <a:off x="685800" y="1119564"/>
            <a:ext cx="8503920" cy="268087"/>
          </a:xfrm>
          <a:prstGeom prst="rect">
            <a:avLst/>
          </a:prstGeom>
        </p:spPr>
        <p:txBody>
          <a:bodyPr vert="horz" lIns="0" tIns="0" rIns="0" bIns="0" rtlCol="0" anchor="ctr">
            <a:spAutoFit/>
          </a:bodyPr>
          <a:lstStyle>
            <a:defPPr>
              <a:defRPr lang="en-US"/>
            </a:defPPr>
            <a:lvl1pPr marL="0" algn="ctr" defTabSz="457200" rtl="0" eaLnBrk="1" latinLnBrk="0" hangingPunct="1">
              <a:defRPr sz="132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lnSpc>
                <a:spcPct val="120000"/>
              </a:lnSpc>
            </a:pPr>
            <a:r>
              <a:rPr lang="en-US" sz="1600" dirty="0">
                <a:solidFill>
                  <a:srgbClr val="00A0DD"/>
                </a:solidFill>
                <a:latin typeface="Segoe UI" panose="020B0502040204020203" pitchFamily="34" charset="0"/>
                <a:cs typeface="Segoe UI" panose="020B0502040204020203" pitchFamily="34" charset="0"/>
              </a:rPr>
              <a:t>Income Approach</a:t>
            </a:r>
          </a:p>
        </p:txBody>
      </p:sp>
    </p:spTree>
    <p:extLst>
      <p:ext uri="{BB962C8B-B14F-4D97-AF65-F5344CB8AC3E}">
        <p14:creationId xmlns:p14="http://schemas.microsoft.com/office/powerpoint/2010/main" val="1415729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20222</TotalTime>
  <Words>3794</Words>
  <Application>Microsoft Office PowerPoint</Application>
  <PresentationFormat>Custom</PresentationFormat>
  <Paragraphs>485</Paragraphs>
  <Slides>46</Slides>
  <Notes>39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Arial</vt:lpstr>
      <vt:lpstr>Calibri</vt:lpstr>
      <vt:lpstr>Calibri Light</vt:lpstr>
      <vt:lpstr>Gotham</vt:lpstr>
      <vt:lpstr>Open Sans Semibold</vt:lpstr>
      <vt:lpstr>Segoe UI</vt:lpstr>
      <vt:lpstr>Segoe UI Light</vt:lpstr>
      <vt:lpstr>Segoe UI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Robbie VanTrump</dc:creator>
  <cp:lastModifiedBy>Robbie VanTrump</cp:lastModifiedBy>
  <cp:revision>385</cp:revision>
  <cp:lastPrinted>2019-10-02T19:42:07Z</cp:lastPrinted>
  <dcterms:created xsi:type="dcterms:W3CDTF">2016-09-06T16:43:51Z</dcterms:created>
  <dcterms:modified xsi:type="dcterms:W3CDTF">2021-09-17T15:24:30Z</dcterms:modified>
</cp:coreProperties>
</file>